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38.jpg" ContentType="image/jpg"/>
  <Override PartName="/ppt/media/image40.jpg" ContentType="image/jpg"/>
  <Override PartName="/ppt/media/image41.jpg" ContentType="image/jpg"/>
  <Override PartName="/ppt/media/image43.jpg" ContentType="image/jpg"/>
  <Override PartName="/ppt/media/image49.jpg" ContentType="image/jp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58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63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7" r:id="rId2"/>
    <p:sldId id="260" r:id="rId3"/>
    <p:sldId id="262" r:id="rId4"/>
    <p:sldId id="265" r:id="rId5"/>
    <p:sldId id="270" r:id="rId6"/>
    <p:sldId id="273" r:id="rId7"/>
    <p:sldId id="272" r:id="rId8"/>
    <p:sldId id="274" r:id="rId9"/>
    <p:sldId id="275" r:id="rId10"/>
    <p:sldId id="276" r:id="rId11"/>
    <p:sldId id="278" r:id="rId12"/>
    <p:sldId id="279" r:id="rId13"/>
    <p:sldId id="281" r:id="rId14"/>
    <p:sldId id="283" r:id="rId15"/>
    <p:sldId id="284" r:id="rId16"/>
    <p:sldId id="286" r:id="rId17"/>
    <p:sldId id="268" r:id="rId18"/>
    <p:sldId id="289" r:id="rId19"/>
    <p:sldId id="290" r:id="rId20"/>
    <p:sldId id="292" r:id="rId21"/>
    <p:sldId id="293" r:id="rId22"/>
    <p:sldId id="295" r:id="rId23"/>
    <p:sldId id="298" r:id="rId24"/>
    <p:sldId id="299" r:id="rId25"/>
    <p:sldId id="301" r:id="rId26"/>
    <p:sldId id="302" r:id="rId27"/>
    <p:sldId id="303" r:id="rId28"/>
    <p:sldId id="304" r:id="rId29"/>
    <p:sldId id="305" r:id="rId30"/>
    <p:sldId id="310" r:id="rId31"/>
    <p:sldId id="307" r:id="rId32"/>
    <p:sldId id="309" r:id="rId33"/>
    <p:sldId id="311" r:id="rId34"/>
    <p:sldId id="314" r:id="rId35"/>
    <p:sldId id="319" r:id="rId36"/>
    <p:sldId id="320" r:id="rId37"/>
    <p:sldId id="321" r:id="rId38"/>
    <p:sldId id="258" r:id="rId39"/>
    <p:sldId id="259" r:id="rId40"/>
    <p:sldId id="323" r:id="rId41"/>
    <p:sldId id="322" r:id="rId42"/>
    <p:sldId id="261" r:id="rId43"/>
    <p:sldId id="324" r:id="rId44"/>
    <p:sldId id="263" r:id="rId45"/>
    <p:sldId id="264" r:id="rId46"/>
    <p:sldId id="325" r:id="rId47"/>
    <p:sldId id="266" r:id="rId48"/>
    <p:sldId id="267" r:id="rId49"/>
    <p:sldId id="326" r:id="rId50"/>
    <p:sldId id="269" r:id="rId51"/>
    <p:sldId id="327" r:id="rId52"/>
    <p:sldId id="271" r:id="rId53"/>
    <p:sldId id="328" r:id="rId54"/>
    <p:sldId id="329" r:id="rId55"/>
    <p:sldId id="291" r:id="rId56"/>
    <p:sldId id="330" r:id="rId57"/>
    <p:sldId id="277" r:id="rId58"/>
    <p:sldId id="331" r:id="rId59"/>
    <p:sldId id="288" r:id="rId60"/>
    <p:sldId id="282" r:id="rId61"/>
    <p:sldId id="332" r:id="rId62"/>
    <p:sldId id="333" r:id="rId63"/>
    <p:sldId id="334" r:id="rId64"/>
    <p:sldId id="335" r:id="rId65"/>
    <p:sldId id="336" r:id="rId66"/>
    <p:sldId id="338" r:id="rId67"/>
    <p:sldId id="348" r:id="rId68"/>
    <p:sldId id="349" r:id="rId69"/>
    <p:sldId id="346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47" r:id="rId7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/>
    <p:restoredTop sz="96534"/>
  </p:normalViewPr>
  <p:slideViewPr>
    <p:cSldViewPr snapToGrid="0">
      <p:cViewPr varScale="1">
        <p:scale>
          <a:sx n="126" d="100"/>
          <a:sy n="126" d="100"/>
        </p:scale>
        <p:origin x="22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E0CA9F-D9C3-814E-B9AA-E99EC19ED51B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5CBB9312-C6E2-4E4D-B2EE-4867EE6831D8}">
      <dgm:prSet phldrT="[Текст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ru-RU" dirty="0">
              <a:solidFill>
                <a:schemeClr val="bg1"/>
              </a:solidFill>
            </a:rPr>
            <a:t>О ситуации в бизнесе клиента</a:t>
          </a:r>
        </a:p>
      </dgm:t>
    </dgm:pt>
    <dgm:pt modelId="{C1DA33C7-C095-ED43-B41E-35B5CBBEA2D7}" type="parTrans" cxnId="{AA06749C-BC3A-7640-973C-5B46B5242A83}">
      <dgm:prSet/>
      <dgm:spPr/>
      <dgm:t>
        <a:bodyPr/>
        <a:lstStyle/>
        <a:p>
          <a:endParaRPr lang="ru-RU"/>
        </a:p>
      </dgm:t>
    </dgm:pt>
    <dgm:pt modelId="{942E5A8A-1BD3-724E-BAA8-4D921C0ABD29}" type="sibTrans" cxnId="{AA06749C-BC3A-7640-973C-5B46B5242A83}">
      <dgm:prSet/>
      <dgm:spPr/>
      <dgm:t>
        <a:bodyPr/>
        <a:lstStyle/>
        <a:p>
          <a:endParaRPr lang="ru-RU"/>
        </a:p>
      </dgm:t>
    </dgm:pt>
    <dgm:pt modelId="{693A60E9-FBB1-4A49-9CD9-E62B004504EE}">
      <dgm:prSet phldrT="[Текст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ru-RU" dirty="0">
              <a:solidFill>
                <a:schemeClr val="bg1"/>
              </a:solidFill>
            </a:rPr>
            <a:t>О трудностях клиента</a:t>
          </a:r>
        </a:p>
      </dgm:t>
    </dgm:pt>
    <dgm:pt modelId="{34C51FF8-EDD9-D343-8F09-9E1F58DBBC94}" type="parTrans" cxnId="{44938FC2-59C6-2844-A12F-4E955093C0FE}">
      <dgm:prSet/>
      <dgm:spPr/>
      <dgm:t>
        <a:bodyPr/>
        <a:lstStyle/>
        <a:p>
          <a:endParaRPr lang="ru-RU"/>
        </a:p>
      </dgm:t>
    </dgm:pt>
    <dgm:pt modelId="{BAF9964C-E7D7-194C-8F6B-0DE08AAB82E7}" type="sibTrans" cxnId="{44938FC2-59C6-2844-A12F-4E955093C0FE}">
      <dgm:prSet/>
      <dgm:spPr/>
      <dgm:t>
        <a:bodyPr/>
        <a:lstStyle/>
        <a:p>
          <a:endParaRPr lang="ru-RU"/>
        </a:p>
      </dgm:t>
    </dgm:pt>
    <dgm:pt modelId="{DEEA34E8-0FA3-3A44-BE53-965155BF9EEC}">
      <dgm:prSet phldrT="[Текст]"/>
      <dgm:spPr/>
      <dgm:t>
        <a:bodyPr/>
        <a:lstStyle/>
        <a:p>
          <a:r>
            <a:rPr lang="ru-RU" dirty="0">
              <a:solidFill>
                <a:schemeClr val="bg1"/>
              </a:solidFill>
            </a:rPr>
            <a:t>Вопросы на наращивание серьёзности проблема</a:t>
          </a:r>
        </a:p>
      </dgm:t>
    </dgm:pt>
    <dgm:pt modelId="{5A82FE55-98A0-BB4B-A0AD-6A6D1D9E92A9}" type="parTrans" cxnId="{78A56C77-5530-5245-B6B9-F8FAD9EC4B99}">
      <dgm:prSet/>
      <dgm:spPr/>
      <dgm:t>
        <a:bodyPr/>
        <a:lstStyle/>
        <a:p>
          <a:endParaRPr lang="ru-RU"/>
        </a:p>
      </dgm:t>
    </dgm:pt>
    <dgm:pt modelId="{515C0579-8049-434E-B6BC-112DDB67CB00}" type="sibTrans" cxnId="{78A56C77-5530-5245-B6B9-F8FAD9EC4B99}">
      <dgm:prSet/>
      <dgm:spPr/>
      <dgm:t>
        <a:bodyPr/>
        <a:lstStyle/>
        <a:p>
          <a:endParaRPr lang="ru-RU"/>
        </a:p>
      </dgm:t>
    </dgm:pt>
    <dgm:pt modelId="{0593EA7D-D27C-BC45-B722-44C2E893B189}">
      <dgm:prSet/>
      <dgm:spPr>
        <a:solidFill>
          <a:srgbClr val="00B0F0"/>
        </a:solidFill>
      </dgm:spPr>
      <dgm:t>
        <a:bodyPr anchor="t"/>
        <a:lstStyle/>
        <a:p>
          <a:r>
            <a:rPr lang="ru-RU" dirty="0">
              <a:solidFill>
                <a:schemeClr val="bg1"/>
              </a:solidFill>
            </a:rPr>
            <a:t>Вопросы, акцентирующие полезность решения</a:t>
          </a:r>
        </a:p>
      </dgm:t>
    </dgm:pt>
    <dgm:pt modelId="{27511F6D-7D9F-034A-98C3-08BDF8184F85}" type="parTrans" cxnId="{08AA44EA-D425-B443-918A-BC182A38F58D}">
      <dgm:prSet/>
      <dgm:spPr/>
      <dgm:t>
        <a:bodyPr/>
        <a:lstStyle/>
        <a:p>
          <a:endParaRPr lang="ru-RU"/>
        </a:p>
      </dgm:t>
    </dgm:pt>
    <dgm:pt modelId="{806E6128-245D-AA46-AFE0-700BE9DECBB9}" type="sibTrans" cxnId="{08AA44EA-D425-B443-918A-BC182A38F58D}">
      <dgm:prSet/>
      <dgm:spPr/>
      <dgm:t>
        <a:bodyPr/>
        <a:lstStyle/>
        <a:p>
          <a:endParaRPr lang="ru-RU"/>
        </a:p>
      </dgm:t>
    </dgm:pt>
    <dgm:pt modelId="{42354F02-98A1-ED42-86B4-3DF13A998A27}" type="pres">
      <dgm:prSet presAssocID="{55E0CA9F-D9C3-814E-B9AA-E99EC19ED51B}" presName="Name0" presStyleCnt="0">
        <dgm:presLayoutVars>
          <dgm:dir/>
          <dgm:animLvl val="lvl"/>
          <dgm:resizeHandles val="exact"/>
        </dgm:presLayoutVars>
      </dgm:prSet>
      <dgm:spPr/>
    </dgm:pt>
    <dgm:pt modelId="{20A46DC4-E174-B24C-84AE-F49DE61D7AEF}" type="pres">
      <dgm:prSet presAssocID="{5CBB9312-C6E2-4E4D-B2EE-4867EE6831D8}" presName="Name8" presStyleCnt="0"/>
      <dgm:spPr/>
    </dgm:pt>
    <dgm:pt modelId="{C5148A67-6937-DA4A-8CED-00E2D3999F81}" type="pres">
      <dgm:prSet presAssocID="{5CBB9312-C6E2-4E4D-B2EE-4867EE6831D8}" presName="level" presStyleLbl="node1" presStyleIdx="0" presStyleCnt="4" custScaleY="21835">
        <dgm:presLayoutVars>
          <dgm:chMax val="1"/>
          <dgm:bulletEnabled val="1"/>
        </dgm:presLayoutVars>
      </dgm:prSet>
      <dgm:spPr/>
    </dgm:pt>
    <dgm:pt modelId="{56A68EB6-FD9D-3142-98E4-9D9EFBF8F9DF}" type="pres">
      <dgm:prSet presAssocID="{5CBB9312-C6E2-4E4D-B2EE-4867EE6831D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5C9EB97-43AB-834C-BFA1-41661A2BDCC2}" type="pres">
      <dgm:prSet presAssocID="{693A60E9-FBB1-4A49-9CD9-E62B004504EE}" presName="Name8" presStyleCnt="0"/>
      <dgm:spPr/>
    </dgm:pt>
    <dgm:pt modelId="{B5261D90-F6D1-A34E-A3CD-88A87976EBAB}" type="pres">
      <dgm:prSet presAssocID="{693A60E9-FBB1-4A49-9CD9-E62B004504EE}" presName="level" presStyleLbl="node1" presStyleIdx="1" presStyleCnt="4" custScaleY="22910">
        <dgm:presLayoutVars>
          <dgm:chMax val="1"/>
          <dgm:bulletEnabled val="1"/>
        </dgm:presLayoutVars>
      </dgm:prSet>
      <dgm:spPr/>
    </dgm:pt>
    <dgm:pt modelId="{1C29725F-4DD2-514D-8F58-8B21F6AC60BE}" type="pres">
      <dgm:prSet presAssocID="{693A60E9-FBB1-4A49-9CD9-E62B004504E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9964CC6-D6F8-7641-880B-8F3EB9E46192}" type="pres">
      <dgm:prSet presAssocID="{DEEA34E8-0FA3-3A44-BE53-965155BF9EEC}" presName="Name8" presStyleCnt="0"/>
      <dgm:spPr/>
    </dgm:pt>
    <dgm:pt modelId="{11A72685-54E2-B04F-984F-EAD16C3ECB5F}" type="pres">
      <dgm:prSet presAssocID="{DEEA34E8-0FA3-3A44-BE53-965155BF9EEC}" presName="level" presStyleLbl="node1" presStyleIdx="2" presStyleCnt="4" custScaleY="27722">
        <dgm:presLayoutVars>
          <dgm:chMax val="1"/>
          <dgm:bulletEnabled val="1"/>
        </dgm:presLayoutVars>
      </dgm:prSet>
      <dgm:spPr/>
    </dgm:pt>
    <dgm:pt modelId="{022DD6DB-687D-7446-87FE-3DD5EFF3941C}" type="pres">
      <dgm:prSet presAssocID="{DEEA34E8-0FA3-3A44-BE53-965155BF9EE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230F858-5CA6-114F-9B16-25347C29E763}" type="pres">
      <dgm:prSet presAssocID="{0593EA7D-D27C-BC45-B722-44C2E893B189}" presName="Name8" presStyleCnt="0"/>
      <dgm:spPr/>
    </dgm:pt>
    <dgm:pt modelId="{E9EC9FCC-BA18-224C-A9E4-0BE0B133E6FB}" type="pres">
      <dgm:prSet presAssocID="{0593EA7D-D27C-BC45-B722-44C2E893B189}" presName="level" presStyleLbl="node1" presStyleIdx="3" presStyleCnt="4" custScaleY="70529">
        <dgm:presLayoutVars>
          <dgm:chMax val="1"/>
          <dgm:bulletEnabled val="1"/>
        </dgm:presLayoutVars>
      </dgm:prSet>
      <dgm:spPr/>
    </dgm:pt>
    <dgm:pt modelId="{06F554B9-4122-5D40-B356-66A60642F9C4}" type="pres">
      <dgm:prSet presAssocID="{0593EA7D-D27C-BC45-B722-44C2E893B18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CB62950-841A-194A-B147-CB7D076FEA03}" type="presOf" srcId="{0593EA7D-D27C-BC45-B722-44C2E893B189}" destId="{06F554B9-4122-5D40-B356-66A60642F9C4}" srcOrd="1" destOrd="0" presId="urn:microsoft.com/office/officeart/2005/8/layout/pyramid3"/>
    <dgm:cxn modelId="{78A56C77-5530-5245-B6B9-F8FAD9EC4B99}" srcId="{55E0CA9F-D9C3-814E-B9AA-E99EC19ED51B}" destId="{DEEA34E8-0FA3-3A44-BE53-965155BF9EEC}" srcOrd="2" destOrd="0" parTransId="{5A82FE55-98A0-BB4B-A0AD-6A6D1D9E92A9}" sibTransId="{515C0579-8049-434E-B6BC-112DDB67CB00}"/>
    <dgm:cxn modelId="{D0456389-02E8-8343-B8A4-0666BA20B0E6}" type="presOf" srcId="{693A60E9-FBB1-4A49-9CD9-E62B004504EE}" destId="{1C29725F-4DD2-514D-8F58-8B21F6AC60BE}" srcOrd="1" destOrd="0" presId="urn:microsoft.com/office/officeart/2005/8/layout/pyramid3"/>
    <dgm:cxn modelId="{AA06749C-BC3A-7640-973C-5B46B5242A83}" srcId="{55E0CA9F-D9C3-814E-B9AA-E99EC19ED51B}" destId="{5CBB9312-C6E2-4E4D-B2EE-4867EE6831D8}" srcOrd="0" destOrd="0" parTransId="{C1DA33C7-C095-ED43-B41E-35B5CBBEA2D7}" sibTransId="{942E5A8A-1BD3-724E-BAA8-4D921C0ABD29}"/>
    <dgm:cxn modelId="{A2F484B5-09BC-C445-B5C2-D671806A3F3F}" type="presOf" srcId="{55E0CA9F-D9C3-814E-B9AA-E99EC19ED51B}" destId="{42354F02-98A1-ED42-86B4-3DF13A998A27}" srcOrd="0" destOrd="0" presId="urn:microsoft.com/office/officeart/2005/8/layout/pyramid3"/>
    <dgm:cxn modelId="{44938FC2-59C6-2844-A12F-4E955093C0FE}" srcId="{55E0CA9F-D9C3-814E-B9AA-E99EC19ED51B}" destId="{693A60E9-FBB1-4A49-9CD9-E62B004504EE}" srcOrd="1" destOrd="0" parTransId="{34C51FF8-EDD9-D343-8F09-9E1F58DBBC94}" sibTransId="{BAF9964C-E7D7-194C-8F6B-0DE08AAB82E7}"/>
    <dgm:cxn modelId="{424F91CA-1E89-CD4F-A79E-15191C7C3052}" type="presOf" srcId="{5CBB9312-C6E2-4E4D-B2EE-4867EE6831D8}" destId="{C5148A67-6937-DA4A-8CED-00E2D3999F81}" srcOrd="0" destOrd="0" presId="urn:microsoft.com/office/officeart/2005/8/layout/pyramid3"/>
    <dgm:cxn modelId="{F995CBCC-520B-0A4A-B032-A7AD88C2C01E}" type="presOf" srcId="{0593EA7D-D27C-BC45-B722-44C2E893B189}" destId="{E9EC9FCC-BA18-224C-A9E4-0BE0B133E6FB}" srcOrd="0" destOrd="0" presId="urn:microsoft.com/office/officeart/2005/8/layout/pyramid3"/>
    <dgm:cxn modelId="{F04D8FCF-9FFE-684F-967C-C8F05AA48BA3}" type="presOf" srcId="{5CBB9312-C6E2-4E4D-B2EE-4867EE6831D8}" destId="{56A68EB6-FD9D-3142-98E4-9D9EFBF8F9DF}" srcOrd="1" destOrd="0" presId="urn:microsoft.com/office/officeart/2005/8/layout/pyramid3"/>
    <dgm:cxn modelId="{E578F0D6-D50F-FE44-880C-C263B984FF54}" type="presOf" srcId="{DEEA34E8-0FA3-3A44-BE53-965155BF9EEC}" destId="{11A72685-54E2-B04F-984F-EAD16C3ECB5F}" srcOrd="0" destOrd="0" presId="urn:microsoft.com/office/officeart/2005/8/layout/pyramid3"/>
    <dgm:cxn modelId="{301942E8-5428-414E-A2BE-1441397A4F32}" type="presOf" srcId="{693A60E9-FBB1-4A49-9CD9-E62B004504EE}" destId="{B5261D90-F6D1-A34E-A3CD-88A87976EBAB}" srcOrd="0" destOrd="0" presId="urn:microsoft.com/office/officeart/2005/8/layout/pyramid3"/>
    <dgm:cxn modelId="{08AA44EA-D425-B443-918A-BC182A38F58D}" srcId="{55E0CA9F-D9C3-814E-B9AA-E99EC19ED51B}" destId="{0593EA7D-D27C-BC45-B722-44C2E893B189}" srcOrd="3" destOrd="0" parTransId="{27511F6D-7D9F-034A-98C3-08BDF8184F85}" sibTransId="{806E6128-245D-AA46-AFE0-700BE9DECBB9}"/>
    <dgm:cxn modelId="{F8489EEB-AD64-E048-A4EF-5214FD1F2891}" type="presOf" srcId="{DEEA34E8-0FA3-3A44-BE53-965155BF9EEC}" destId="{022DD6DB-687D-7446-87FE-3DD5EFF3941C}" srcOrd="1" destOrd="0" presId="urn:microsoft.com/office/officeart/2005/8/layout/pyramid3"/>
    <dgm:cxn modelId="{90FC7E0F-7E63-4448-B031-90C37EBC7426}" type="presParOf" srcId="{42354F02-98A1-ED42-86B4-3DF13A998A27}" destId="{20A46DC4-E174-B24C-84AE-F49DE61D7AEF}" srcOrd="0" destOrd="0" presId="urn:microsoft.com/office/officeart/2005/8/layout/pyramid3"/>
    <dgm:cxn modelId="{964D43B6-534F-D847-B1C1-B7F6B8DD42D1}" type="presParOf" srcId="{20A46DC4-E174-B24C-84AE-F49DE61D7AEF}" destId="{C5148A67-6937-DA4A-8CED-00E2D3999F81}" srcOrd="0" destOrd="0" presId="urn:microsoft.com/office/officeart/2005/8/layout/pyramid3"/>
    <dgm:cxn modelId="{D4DC1F69-7780-1343-8706-B9597CD78F1B}" type="presParOf" srcId="{20A46DC4-E174-B24C-84AE-F49DE61D7AEF}" destId="{56A68EB6-FD9D-3142-98E4-9D9EFBF8F9DF}" srcOrd="1" destOrd="0" presId="urn:microsoft.com/office/officeart/2005/8/layout/pyramid3"/>
    <dgm:cxn modelId="{A28A7FCC-D281-AB47-9E25-EE3712B8A325}" type="presParOf" srcId="{42354F02-98A1-ED42-86B4-3DF13A998A27}" destId="{05C9EB97-43AB-834C-BFA1-41661A2BDCC2}" srcOrd="1" destOrd="0" presId="urn:microsoft.com/office/officeart/2005/8/layout/pyramid3"/>
    <dgm:cxn modelId="{8ECD0428-B78E-DC4C-8148-D5049ADB64D7}" type="presParOf" srcId="{05C9EB97-43AB-834C-BFA1-41661A2BDCC2}" destId="{B5261D90-F6D1-A34E-A3CD-88A87976EBAB}" srcOrd="0" destOrd="0" presId="urn:microsoft.com/office/officeart/2005/8/layout/pyramid3"/>
    <dgm:cxn modelId="{57BF70D9-E669-E941-B3DC-C006AE982340}" type="presParOf" srcId="{05C9EB97-43AB-834C-BFA1-41661A2BDCC2}" destId="{1C29725F-4DD2-514D-8F58-8B21F6AC60BE}" srcOrd="1" destOrd="0" presId="urn:microsoft.com/office/officeart/2005/8/layout/pyramid3"/>
    <dgm:cxn modelId="{0CD4D118-AC0C-7A4B-911C-8F9DC058E40C}" type="presParOf" srcId="{42354F02-98A1-ED42-86B4-3DF13A998A27}" destId="{89964CC6-D6F8-7641-880B-8F3EB9E46192}" srcOrd="2" destOrd="0" presId="urn:microsoft.com/office/officeart/2005/8/layout/pyramid3"/>
    <dgm:cxn modelId="{E739E1D1-93A2-B546-BEFE-F637FF798AC9}" type="presParOf" srcId="{89964CC6-D6F8-7641-880B-8F3EB9E46192}" destId="{11A72685-54E2-B04F-984F-EAD16C3ECB5F}" srcOrd="0" destOrd="0" presId="urn:microsoft.com/office/officeart/2005/8/layout/pyramid3"/>
    <dgm:cxn modelId="{4556D790-8D49-2343-9014-8A9246C35932}" type="presParOf" srcId="{89964CC6-D6F8-7641-880B-8F3EB9E46192}" destId="{022DD6DB-687D-7446-87FE-3DD5EFF3941C}" srcOrd="1" destOrd="0" presId="urn:microsoft.com/office/officeart/2005/8/layout/pyramid3"/>
    <dgm:cxn modelId="{CC4ECFBA-5233-1E40-B968-D533FD926D2B}" type="presParOf" srcId="{42354F02-98A1-ED42-86B4-3DF13A998A27}" destId="{A230F858-5CA6-114F-9B16-25347C29E763}" srcOrd="3" destOrd="0" presId="urn:microsoft.com/office/officeart/2005/8/layout/pyramid3"/>
    <dgm:cxn modelId="{F0D7E815-6EFA-5F4B-8E4E-F6EFBBB6E816}" type="presParOf" srcId="{A230F858-5CA6-114F-9B16-25347C29E763}" destId="{E9EC9FCC-BA18-224C-A9E4-0BE0B133E6FB}" srcOrd="0" destOrd="0" presId="urn:microsoft.com/office/officeart/2005/8/layout/pyramid3"/>
    <dgm:cxn modelId="{497CF351-0588-C843-AA9F-9DDC4B247728}" type="presParOf" srcId="{A230F858-5CA6-114F-9B16-25347C29E763}" destId="{06F554B9-4122-5D40-B356-66A60642F9C4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A49AF2-993E-9F4E-B00C-41E0EF7DC317}" type="doc">
      <dgm:prSet loTypeId="urn:microsoft.com/office/officeart/2005/8/layout/matrix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D06051B-118E-CE40-9148-22479F10EF7F}">
      <dgm:prSet phldrT="[Текст]"/>
      <dgm:spPr/>
      <dgm:t>
        <a:bodyPr/>
        <a:lstStyle/>
        <a:p>
          <a:r>
            <a:rPr lang="ru-RU" dirty="0"/>
            <a:t>Компромисс</a:t>
          </a:r>
        </a:p>
      </dgm:t>
    </dgm:pt>
    <dgm:pt modelId="{CDAC93F9-7A88-1549-9B96-4F5C72632AD5}" type="parTrans" cxnId="{5DD0FB07-5E59-CA49-B639-F4DBD974D0C3}">
      <dgm:prSet/>
      <dgm:spPr/>
      <dgm:t>
        <a:bodyPr/>
        <a:lstStyle/>
        <a:p>
          <a:endParaRPr lang="ru-RU"/>
        </a:p>
      </dgm:t>
    </dgm:pt>
    <dgm:pt modelId="{9A618053-AABF-4045-A611-29FC82BBC3F9}" type="sibTrans" cxnId="{5DD0FB07-5E59-CA49-B639-F4DBD974D0C3}">
      <dgm:prSet/>
      <dgm:spPr/>
      <dgm:t>
        <a:bodyPr/>
        <a:lstStyle/>
        <a:p>
          <a:endParaRPr lang="ru-RU"/>
        </a:p>
      </dgm:t>
    </dgm:pt>
    <dgm:pt modelId="{F09E2338-FF78-2245-AB5F-92D862957256}">
      <dgm:prSet phldrT="[Текст]"/>
      <dgm:spPr>
        <a:solidFill>
          <a:srgbClr val="C00000"/>
        </a:solidFill>
      </dgm:spPr>
      <dgm:t>
        <a:bodyPr/>
        <a:lstStyle/>
        <a:p>
          <a:r>
            <a:rPr lang="ru-RU" dirty="0"/>
            <a:t>Соревнование</a:t>
          </a:r>
        </a:p>
      </dgm:t>
    </dgm:pt>
    <dgm:pt modelId="{08C64838-7BA2-0541-B1E4-D5E8ADF603FC}" type="parTrans" cxnId="{08DB883D-5D07-8949-83D1-17A7C27FDB9C}">
      <dgm:prSet/>
      <dgm:spPr/>
      <dgm:t>
        <a:bodyPr/>
        <a:lstStyle/>
        <a:p>
          <a:endParaRPr lang="ru-RU"/>
        </a:p>
      </dgm:t>
    </dgm:pt>
    <dgm:pt modelId="{A12F829D-E732-D645-B0B6-655B2024AD8B}" type="sibTrans" cxnId="{08DB883D-5D07-8949-83D1-17A7C27FDB9C}">
      <dgm:prSet/>
      <dgm:spPr/>
      <dgm:t>
        <a:bodyPr/>
        <a:lstStyle/>
        <a:p>
          <a:endParaRPr lang="ru-RU"/>
        </a:p>
      </dgm:t>
    </dgm:pt>
    <dgm:pt modelId="{611DEA74-06E5-3547-B46A-75703C3BB053}">
      <dgm:prSet phldrT="[Текст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ru-RU" dirty="0"/>
            <a:t>Сотрудничество</a:t>
          </a:r>
        </a:p>
      </dgm:t>
    </dgm:pt>
    <dgm:pt modelId="{FCA0435C-4675-1B4F-876C-472790E39A54}" type="parTrans" cxnId="{3F6C7FBD-1F86-7F48-81CD-1E240D2CD4CF}">
      <dgm:prSet/>
      <dgm:spPr/>
      <dgm:t>
        <a:bodyPr/>
        <a:lstStyle/>
        <a:p>
          <a:endParaRPr lang="ru-RU"/>
        </a:p>
      </dgm:t>
    </dgm:pt>
    <dgm:pt modelId="{3E65E98E-BB16-E544-BB02-A5D0322B7D88}" type="sibTrans" cxnId="{3F6C7FBD-1F86-7F48-81CD-1E240D2CD4CF}">
      <dgm:prSet/>
      <dgm:spPr/>
      <dgm:t>
        <a:bodyPr/>
        <a:lstStyle/>
        <a:p>
          <a:endParaRPr lang="ru-RU"/>
        </a:p>
      </dgm:t>
    </dgm:pt>
    <dgm:pt modelId="{07CB2DB9-A2F8-F148-918F-6711F259147A}">
      <dgm:prSet phldrT="[Текст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ru-RU" dirty="0"/>
            <a:t>Избегание</a:t>
          </a:r>
        </a:p>
      </dgm:t>
    </dgm:pt>
    <dgm:pt modelId="{58FCCC07-1210-3440-9B71-8448643406AA}" type="parTrans" cxnId="{5CFFAC1C-EF79-5449-928B-6E3C432E3B26}">
      <dgm:prSet/>
      <dgm:spPr/>
      <dgm:t>
        <a:bodyPr/>
        <a:lstStyle/>
        <a:p>
          <a:endParaRPr lang="ru-RU"/>
        </a:p>
      </dgm:t>
    </dgm:pt>
    <dgm:pt modelId="{BA02B4E4-C7C4-BD45-9704-2A4898E94985}" type="sibTrans" cxnId="{5CFFAC1C-EF79-5449-928B-6E3C432E3B26}">
      <dgm:prSet/>
      <dgm:spPr/>
      <dgm:t>
        <a:bodyPr/>
        <a:lstStyle/>
        <a:p>
          <a:endParaRPr lang="ru-RU"/>
        </a:p>
      </dgm:t>
    </dgm:pt>
    <dgm:pt modelId="{378E594A-7AA9-5C45-AFF6-EC4B152A724C}">
      <dgm:prSet phldrT="[Текст]"/>
      <dgm:spPr/>
      <dgm:t>
        <a:bodyPr/>
        <a:lstStyle/>
        <a:p>
          <a:r>
            <a:rPr lang="ru-RU" dirty="0"/>
            <a:t>Приспособление</a:t>
          </a:r>
        </a:p>
      </dgm:t>
    </dgm:pt>
    <dgm:pt modelId="{2834001E-5DE0-FE43-91F8-627EFECDEFD1}" type="parTrans" cxnId="{4133EE15-7C8E-0A4C-83A2-C14E8BC6434D}">
      <dgm:prSet/>
      <dgm:spPr/>
      <dgm:t>
        <a:bodyPr/>
        <a:lstStyle/>
        <a:p>
          <a:endParaRPr lang="ru-RU"/>
        </a:p>
      </dgm:t>
    </dgm:pt>
    <dgm:pt modelId="{5A64F30D-863F-F945-925A-3A7DC11FF5CA}" type="sibTrans" cxnId="{4133EE15-7C8E-0A4C-83A2-C14E8BC6434D}">
      <dgm:prSet/>
      <dgm:spPr/>
      <dgm:t>
        <a:bodyPr/>
        <a:lstStyle/>
        <a:p>
          <a:endParaRPr lang="ru-RU"/>
        </a:p>
      </dgm:t>
    </dgm:pt>
    <dgm:pt modelId="{662C107F-E0E9-F246-9D62-E2C73476E379}" type="pres">
      <dgm:prSet presAssocID="{C5A49AF2-993E-9F4E-B00C-41E0EF7DC317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F6E5749-ACCA-DD4F-A789-6A209E24BFDD}" type="pres">
      <dgm:prSet presAssocID="{C5A49AF2-993E-9F4E-B00C-41E0EF7DC317}" presName="matrix" presStyleCnt="0"/>
      <dgm:spPr/>
    </dgm:pt>
    <dgm:pt modelId="{0CC01DA2-788D-A543-9E8B-F68264E2A98A}" type="pres">
      <dgm:prSet presAssocID="{C5A49AF2-993E-9F4E-B00C-41E0EF7DC317}" presName="tile1" presStyleLbl="node1" presStyleIdx="0" presStyleCnt="4"/>
      <dgm:spPr/>
    </dgm:pt>
    <dgm:pt modelId="{5E72CE59-40AD-8A4B-AD21-90E57CF96FA9}" type="pres">
      <dgm:prSet presAssocID="{C5A49AF2-993E-9F4E-B00C-41E0EF7DC31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04F9581-8AF7-D940-9FB8-E785AF04E8BA}" type="pres">
      <dgm:prSet presAssocID="{C5A49AF2-993E-9F4E-B00C-41E0EF7DC317}" presName="tile2" presStyleLbl="node1" presStyleIdx="1" presStyleCnt="4" custLinFactNeighborX="6207" custLinFactNeighborY="-40710"/>
      <dgm:spPr/>
    </dgm:pt>
    <dgm:pt modelId="{45BE8DD1-1121-F643-B161-E895D78C375A}" type="pres">
      <dgm:prSet presAssocID="{C5A49AF2-993E-9F4E-B00C-41E0EF7DC31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90F90F4-0DFB-F149-8BFA-7446372EBA41}" type="pres">
      <dgm:prSet presAssocID="{C5A49AF2-993E-9F4E-B00C-41E0EF7DC317}" presName="tile3" presStyleLbl="node1" presStyleIdx="2" presStyleCnt="4"/>
      <dgm:spPr/>
    </dgm:pt>
    <dgm:pt modelId="{FD21B700-05C8-5D4A-B4D9-F5D8729C0513}" type="pres">
      <dgm:prSet presAssocID="{C5A49AF2-993E-9F4E-B00C-41E0EF7DC31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EEEFD5D-0B21-D94C-A0DF-C0144D2D6E60}" type="pres">
      <dgm:prSet presAssocID="{C5A49AF2-993E-9F4E-B00C-41E0EF7DC317}" presName="tile4" presStyleLbl="node1" presStyleIdx="3" presStyleCnt="4"/>
      <dgm:spPr/>
    </dgm:pt>
    <dgm:pt modelId="{59F9EEE0-E170-FD4D-8299-20E73F57088E}" type="pres">
      <dgm:prSet presAssocID="{C5A49AF2-993E-9F4E-B00C-41E0EF7DC31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FF8C6A9-141C-A548-9EEE-442DD64EBEA1}" type="pres">
      <dgm:prSet presAssocID="{C5A49AF2-993E-9F4E-B00C-41E0EF7DC317}" presName="centerTile" presStyleLbl="fgShp" presStyleIdx="0" presStyleCnt="1" custScaleX="120580">
        <dgm:presLayoutVars>
          <dgm:chMax val="0"/>
          <dgm:chPref val="0"/>
        </dgm:presLayoutVars>
      </dgm:prSet>
      <dgm:spPr/>
    </dgm:pt>
  </dgm:ptLst>
  <dgm:cxnLst>
    <dgm:cxn modelId="{5DD0FB07-5E59-CA49-B639-F4DBD974D0C3}" srcId="{C5A49AF2-993E-9F4E-B00C-41E0EF7DC317}" destId="{ED06051B-118E-CE40-9148-22479F10EF7F}" srcOrd="0" destOrd="0" parTransId="{CDAC93F9-7A88-1549-9B96-4F5C72632AD5}" sibTransId="{9A618053-AABF-4045-A611-29FC82BBC3F9}"/>
    <dgm:cxn modelId="{DEDFDA0D-746A-8344-AC32-8678DF226050}" type="presOf" srcId="{378E594A-7AA9-5C45-AFF6-EC4B152A724C}" destId="{8EEEFD5D-0B21-D94C-A0DF-C0144D2D6E60}" srcOrd="0" destOrd="0" presId="urn:microsoft.com/office/officeart/2005/8/layout/matrix1"/>
    <dgm:cxn modelId="{1FA13211-E5F3-1544-93AF-F6EF59B722D4}" type="presOf" srcId="{611DEA74-06E5-3547-B46A-75703C3BB053}" destId="{45BE8DD1-1121-F643-B161-E895D78C375A}" srcOrd="1" destOrd="0" presId="urn:microsoft.com/office/officeart/2005/8/layout/matrix1"/>
    <dgm:cxn modelId="{4133EE15-7C8E-0A4C-83A2-C14E8BC6434D}" srcId="{ED06051B-118E-CE40-9148-22479F10EF7F}" destId="{378E594A-7AA9-5C45-AFF6-EC4B152A724C}" srcOrd="3" destOrd="0" parTransId="{2834001E-5DE0-FE43-91F8-627EFECDEFD1}" sibTransId="{5A64F30D-863F-F945-925A-3A7DC11FF5CA}"/>
    <dgm:cxn modelId="{5CFFAC1C-EF79-5449-928B-6E3C432E3B26}" srcId="{ED06051B-118E-CE40-9148-22479F10EF7F}" destId="{07CB2DB9-A2F8-F148-918F-6711F259147A}" srcOrd="2" destOrd="0" parTransId="{58FCCC07-1210-3440-9B71-8448643406AA}" sibTransId="{BA02B4E4-C7C4-BD45-9704-2A4898E94985}"/>
    <dgm:cxn modelId="{08DB883D-5D07-8949-83D1-17A7C27FDB9C}" srcId="{ED06051B-118E-CE40-9148-22479F10EF7F}" destId="{F09E2338-FF78-2245-AB5F-92D862957256}" srcOrd="0" destOrd="0" parTransId="{08C64838-7BA2-0541-B1E4-D5E8ADF603FC}" sibTransId="{A12F829D-E732-D645-B0B6-655B2024AD8B}"/>
    <dgm:cxn modelId="{AD7C6E6A-C484-714B-92A2-CC05897D7603}" type="presOf" srcId="{07CB2DB9-A2F8-F148-918F-6711F259147A}" destId="{FD21B700-05C8-5D4A-B4D9-F5D8729C0513}" srcOrd="1" destOrd="0" presId="urn:microsoft.com/office/officeart/2005/8/layout/matrix1"/>
    <dgm:cxn modelId="{153EAA77-1441-D642-91F0-6AD3AC598C4D}" type="presOf" srcId="{07CB2DB9-A2F8-F148-918F-6711F259147A}" destId="{690F90F4-0DFB-F149-8BFA-7446372EBA41}" srcOrd="0" destOrd="0" presId="urn:microsoft.com/office/officeart/2005/8/layout/matrix1"/>
    <dgm:cxn modelId="{A62D237C-3196-FC4A-912A-F1CB9634B43E}" type="presOf" srcId="{611DEA74-06E5-3547-B46A-75703C3BB053}" destId="{D04F9581-8AF7-D940-9FB8-E785AF04E8BA}" srcOrd="0" destOrd="0" presId="urn:microsoft.com/office/officeart/2005/8/layout/matrix1"/>
    <dgm:cxn modelId="{8A8A278E-57AD-B24E-A095-7E555F5F5B14}" type="presOf" srcId="{F09E2338-FF78-2245-AB5F-92D862957256}" destId="{5E72CE59-40AD-8A4B-AD21-90E57CF96FA9}" srcOrd="1" destOrd="0" presId="urn:microsoft.com/office/officeart/2005/8/layout/matrix1"/>
    <dgm:cxn modelId="{9233879A-FC97-F144-AD5D-4868A5617179}" type="presOf" srcId="{ED06051B-118E-CE40-9148-22479F10EF7F}" destId="{0FF8C6A9-141C-A548-9EEE-442DD64EBEA1}" srcOrd="0" destOrd="0" presId="urn:microsoft.com/office/officeart/2005/8/layout/matrix1"/>
    <dgm:cxn modelId="{E2002CA7-E5ED-EE43-A33E-0F944AF54984}" type="presOf" srcId="{378E594A-7AA9-5C45-AFF6-EC4B152A724C}" destId="{59F9EEE0-E170-FD4D-8299-20E73F57088E}" srcOrd="1" destOrd="0" presId="urn:microsoft.com/office/officeart/2005/8/layout/matrix1"/>
    <dgm:cxn modelId="{12BE2BB7-A35A-CE4D-A929-587B74335406}" type="presOf" srcId="{F09E2338-FF78-2245-AB5F-92D862957256}" destId="{0CC01DA2-788D-A543-9E8B-F68264E2A98A}" srcOrd="0" destOrd="0" presId="urn:microsoft.com/office/officeart/2005/8/layout/matrix1"/>
    <dgm:cxn modelId="{3F6C7FBD-1F86-7F48-81CD-1E240D2CD4CF}" srcId="{ED06051B-118E-CE40-9148-22479F10EF7F}" destId="{611DEA74-06E5-3547-B46A-75703C3BB053}" srcOrd="1" destOrd="0" parTransId="{FCA0435C-4675-1B4F-876C-472790E39A54}" sibTransId="{3E65E98E-BB16-E544-BB02-A5D0322B7D88}"/>
    <dgm:cxn modelId="{0B01D9DC-2CBB-3747-AB55-CF914203C559}" type="presOf" srcId="{C5A49AF2-993E-9F4E-B00C-41E0EF7DC317}" destId="{662C107F-E0E9-F246-9D62-E2C73476E379}" srcOrd="0" destOrd="0" presId="urn:microsoft.com/office/officeart/2005/8/layout/matrix1"/>
    <dgm:cxn modelId="{C7FE20EB-855C-0F46-9C1F-ACB441277A55}" type="presParOf" srcId="{662C107F-E0E9-F246-9D62-E2C73476E379}" destId="{FF6E5749-ACCA-DD4F-A789-6A209E24BFDD}" srcOrd="0" destOrd="0" presId="urn:microsoft.com/office/officeart/2005/8/layout/matrix1"/>
    <dgm:cxn modelId="{D55F226D-2B21-7943-B870-EA4BC8805AEE}" type="presParOf" srcId="{FF6E5749-ACCA-DD4F-A789-6A209E24BFDD}" destId="{0CC01DA2-788D-A543-9E8B-F68264E2A98A}" srcOrd="0" destOrd="0" presId="urn:microsoft.com/office/officeart/2005/8/layout/matrix1"/>
    <dgm:cxn modelId="{2C46391A-0849-1F4E-948E-D12CDEE32889}" type="presParOf" srcId="{FF6E5749-ACCA-DD4F-A789-6A209E24BFDD}" destId="{5E72CE59-40AD-8A4B-AD21-90E57CF96FA9}" srcOrd="1" destOrd="0" presId="urn:microsoft.com/office/officeart/2005/8/layout/matrix1"/>
    <dgm:cxn modelId="{4A333FAE-8D3E-4642-9CC6-720F34E3D274}" type="presParOf" srcId="{FF6E5749-ACCA-DD4F-A789-6A209E24BFDD}" destId="{D04F9581-8AF7-D940-9FB8-E785AF04E8BA}" srcOrd="2" destOrd="0" presId="urn:microsoft.com/office/officeart/2005/8/layout/matrix1"/>
    <dgm:cxn modelId="{1923B086-6D2F-2B40-8832-C14C9FD2BF5D}" type="presParOf" srcId="{FF6E5749-ACCA-DD4F-A789-6A209E24BFDD}" destId="{45BE8DD1-1121-F643-B161-E895D78C375A}" srcOrd="3" destOrd="0" presId="urn:microsoft.com/office/officeart/2005/8/layout/matrix1"/>
    <dgm:cxn modelId="{5CA1F447-1779-9542-A35D-5D2187AC8702}" type="presParOf" srcId="{FF6E5749-ACCA-DD4F-A789-6A209E24BFDD}" destId="{690F90F4-0DFB-F149-8BFA-7446372EBA41}" srcOrd="4" destOrd="0" presId="urn:microsoft.com/office/officeart/2005/8/layout/matrix1"/>
    <dgm:cxn modelId="{92482A94-7B9B-0940-8A7D-F2DC3A499319}" type="presParOf" srcId="{FF6E5749-ACCA-DD4F-A789-6A209E24BFDD}" destId="{FD21B700-05C8-5D4A-B4D9-F5D8729C0513}" srcOrd="5" destOrd="0" presId="urn:microsoft.com/office/officeart/2005/8/layout/matrix1"/>
    <dgm:cxn modelId="{18E0FC95-CDC4-3941-BCA6-7945D0EB7570}" type="presParOf" srcId="{FF6E5749-ACCA-DD4F-A789-6A209E24BFDD}" destId="{8EEEFD5D-0B21-D94C-A0DF-C0144D2D6E60}" srcOrd="6" destOrd="0" presId="urn:microsoft.com/office/officeart/2005/8/layout/matrix1"/>
    <dgm:cxn modelId="{0F785329-0ACF-D446-B4AC-92A653FA2369}" type="presParOf" srcId="{FF6E5749-ACCA-DD4F-A789-6A209E24BFDD}" destId="{59F9EEE0-E170-FD4D-8299-20E73F57088E}" srcOrd="7" destOrd="0" presId="urn:microsoft.com/office/officeart/2005/8/layout/matrix1"/>
    <dgm:cxn modelId="{1DC44A3C-BB0B-554E-B978-9DA5741CDBE1}" type="presParOf" srcId="{662C107F-E0E9-F246-9D62-E2C73476E379}" destId="{0FF8C6A9-141C-A548-9EEE-442DD64EBEA1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F67E5F-50DC-5D48-80AB-7E18A50F3317}" type="doc">
      <dgm:prSet loTypeId="urn:microsoft.com/office/officeart/2005/8/layout/matrix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AA75221-C731-E347-8D0F-48300310B9C2}">
      <dgm:prSet phldrT="[Текст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ru-RU" sz="2500" spc="225" dirty="0">
              <a:latin typeface="Arial"/>
              <a:cs typeface="Arial"/>
            </a:rPr>
            <a:t>Компромисс</a:t>
          </a:r>
          <a:r>
            <a:rPr lang="ru-RU" sz="2500" spc="-10" dirty="0">
              <a:latin typeface="Arial"/>
              <a:cs typeface="Arial"/>
            </a:rPr>
            <a:t> </a:t>
          </a:r>
          <a:r>
            <a:rPr lang="ru-RU" sz="2400" spc="165" dirty="0">
              <a:latin typeface="Arial"/>
              <a:cs typeface="Arial"/>
            </a:rPr>
            <a:t>(взаимные уступки)</a:t>
          </a:r>
          <a:endParaRPr lang="ru-RU" sz="2500" dirty="0"/>
        </a:p>
      </dgm:t>
    </dgm:pt>
    <dgm:pt modelId="{147BE6F3-611B-5342-AF90-AF1C7C5DBD9B}" type="parTrans" cxnId="{C1C20FBB-2A20-B947-BF04-3034DB3BD68E}">
      <dgm:prSet/>
      <dgm:spPr/>
      <dgm:t>
        <a:bodyPr/>
        <a:lstStyle/>
        <a:p>
          <a:endParaRPr lang="ru-RU"/>
        </a:p>
      </dgm:t>
    </dgm:pt>
    <dgm:pt modelId="{1A2FFC33-51EB-5B4F-B7AA-549097A121CC}" type="sibTrans" cxnId="{C1C20FBB-2A20-B947-BF04-3034DB3BD68E}">
      <dgm:prSet/>
      <dgm:spPr/>
      <dgm:t>
        <a:bodyPr/>
        <a:lstStyle/>
        <a:p>
          <a:endParaRPr lang="ru-RU"/>
        </a:p>
      </dgm:t>
    </dgm:pt>
    <dgm:pt modelId="{B257D5C9-53D3-D143-A078-CD66F6DB6B59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>
            <a:spcAft>
              <a:spcPts val="0"/>
            </a:spcAft>
          </a:pPr>
          <a:r>
            <a:rPr lang="ru-RU" sz="2300" spc="190" dirty="0">
              <a:solidFill>
                <a:schemeClr val="tx1"/>
              </a:solidFill>
              <a:latin typeface="Arial"/>
              <a:cs typeface="Arial"/>
            </a:rPr>
            <a:t>Уступки</a:t>
          </a:r>
          <a:br>
            <a:rPr lang="ru-RU" sz="2300" spc="190" dirty="0">
              <a:solidFill>
                <a:schemeClr val="tx1"/>
              </a:solidFill>
              <a:latin typeface="Arial"/>
              <a:cs typeface="Arial"/>
            </a:rPr>
          </a:br>
          <a:r>
            <a:rPr lang="ru-RU" sz="2000" spc="114" dirty="0">
              <a:solidFill>
                <a:schemeClr val="tx1"/>
              </a:solidFill>
              <a:latin typeface="Arial"/>
              <a:cs typeface="Arial"/>
            </a:rPr>
            <a:t>(отдаем</a:t>
          </a:r>
          <a:r>
            <a:rPr lang="ru-RU" sz="2000" spc="-40" dirty="0">
              <a:solidFill>
                <a:schemeClr val="tx1"/>
              </a:solidFill>
              <a:latin typeface="Arial"/>
              <a:cs typeface="Arial"/>
            </a:rPr>
            <a:t> </a:t>
          </a:r>
          <a:r>
            <a:rPr lang="ru-RU" sz="2000" spc="180" dirty="0">
              <a:solidFill>
                <a:schemeClr val="tx1"/>
              </a:solidFill>
              <a:latin typeface="Arial"/>
              <a:cs typeface="Arial"/>
            </a:rPr>
            <a:t>ради </a:t>
          </a:r>
          <a:r>
            <a:rPr lang="ru-RU" sz="2000" spc="185" dirty="0">
              <a:solidFill>
                <a:schemeClr val="tx1"/>
              </a:solidFill>
              <a:latin typeface="Arial"/>
              <a:cs typeface="Arial"/>
            </a:rPr>
            <a:t>отношений)</a:t>
          </a:r>
          <a:endParaRPr lang="ru-RU" sz="2000" dirty="0">
            <a:solidFill>
              <a:schemeClr val="tx1"/>
            </a:solidFill>
          </a:endParaRPr>
        </a:p>
      </dgm:t>
    </dgm:pt>
    <dgm:pt modelId="{278EA090-9D71-6B4B-9EA7-AA79BE768108}" type="parTrans" cxnId="{74972C1F-7B0D-EC48-8A7D-C74967A3D6B5}">
      <dgm:prSet/>
      <dgm:spPr/>
      <dgm:t>
        <a:bodyPr/>
        <a:lstStyle/>
        <a:p>
          <a:endParaRPr lang="ru-RU"/>
        </a:p>
      </dgm:t>
    </dgm:pt>
    <dgm:pt modelId="{17DDBCAA-5691-034F-A8A0-DAB848E53606}" type="sibTrans" cxnId="{74972C1F-7B0D-EC48-8A7D-C74967A3D6B5}">
      <dgm:prSet/>
      <dgm:spPr/>
      <dgm:t>
        <a:bodyPr/>
        <a:lstStyle/>
        <a:p>
          <a:endParaRPr lang="ru-RU"/>
        </a:p>
      </dgm:t>
    </dgm:pt>
    <dgm:pt modelId="{DAC0254D-805B-F44D-920E-EE39CA85F3B2}">
      <dgm:prSet phldrT="[Текст]" custT="1"/>
      <dgm:spPr>
        <a:solidFill>
          <a:srgbClr val="00B0F0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ru-RU" sz="2300" spc="160" dirty="0">
              <a:solidFill>
                <a:schemeClr val="tx1"/>
              </a:solidFill>
              <a:latin typeface="Arial"/>
              <a:cs typeface="Arial"/>
            </a:rPr>
            <a:t>Сотрудничество</a:t>
          </a:r>
          <a:br>
            <a:rPr lang="ru-RU" sz="2300" spc="160" dirty="0">
              <a:solidFill>
                <a:schemeClr val="tx1"/>
              </a:solidFill>
              <a:latin typeface="Arial"/>
              <a:cs typeface="Arial"/>
            </a:rPr>
          </a:br>
          <a:r>
            <a:rPr lang="ru-RU" sz="2000" spc="110" dirty="0">
              <a:solidFill>
                <a:schemeClr val="tx1"/>
              </a:solidFill>
              <a:latin typeface="Arial"/>
              <a:cs typeface="Arial"/>
            </a:rPr>
            <a:t>(обе </a:t>
          </a:r>
          <a:r>
            <a:rPr lang="ru-RU" sz="2000" spc="185" dirty="0">
              <a:solidFill>
                <a:schemeClr val="tx1"/>
              </a:solidFill>
              <a:latin typeface="Arial"/>
              <a:cs typeface="Arial"/>
            </a:rPr>
            <a:t>стороны</a:t>
          </a:r>
          <a:r>
            <a:rPr lang="ru-RU" sz="2000" spc="-35" dirty="0">
              <a:solidFill>
                <a:schemeClr val="tx1"/>
              </a:solidFill>
              <a:latin typeface="Arial"/>
              <a:cs typeface="Arial"/>
            </a:rPr>
            <a:t> </a:t>
          </a:r>
          <a:r>
            <a:rPr lang="ru-RU" sz="2000" spc="140" dirty="0">
              <a:solidFill>
                <a:schemeClr val="tx1"/>
              </a:solidFill>
              <a:latin typeface="Arial"/>
              <a:cs typeface="Arial"/>
            </a:rPr>
            <a:t>создают</a:t>
          </a:r>
          <a:r>
            <a:rPr lang="ru-RU" sz="2000" spc="-25" dirty="0">
              <a:solidFill>
                <a:schemeClr val="tx1"/>
              </a:solidFill>
              <a:latin typeface="Arial"/>
              <a:cs typeface="Arial"/>
            </a:rPr>
            <a:t> </a:t>
          </a:r>
          <a:r>
            <a:rPr lang="ru-RU" sz="2000" spc="135" dirty="0">
              <a:solidFill>
                <a:schemeClr val="tx1"/>
              </a:solidFill>
              <a:latin typeface="Arial"/>
              <a:cs typeface="Arial"/>
            </a:rPr>
            <a:t>вместе </a:t>
          </a:r>
          <a:r>
            <a:rPr lang="ru-RU" sz="2000" spc="165" dirty="0">
              <a:solidFill>
                <a:schemeClr val="tx1"/>
              </a:solidFill>
              <a:latin typeface="Arial"/>
              <a:cs typeface="Arial"/>
            </a:rPr>
            <a:t>нечто</a:t>
          </a:r>
          <a:r>
            <a:rPr lang="ru-RU" sz="2000" spc="-20" dirty="0">
              <a:solidFill>
                <a:schemeClr val="tx1"/>
              </a:solidFill>
              <a:latin typeface="Arial"/>
              <a:cs typeface="Arial"/>
            </a:rPr>
            <a:t> </a:t>
          </a:r>
          <a:r>
            <a:rPr lang="ru-RU" sz="2000" spc="130" dirty="0">
              <a:solidFill>
                <a:schemeClr val="tx1"/>
              </a:solidFill>
              <a:latin typeface="Arial"/>
              <a:cs typeface="Arial"/>
            </a:rPr>
            <a:t>большее)</a:t>
          </a:r>
          <a:endParaRPr lang="ru-RU" sz="2000" dirty="0">
            <a:solidFill>
              <a:schemeClr val="tx1"/>
            </a:solidFill>
          </a:endParaRPr>
        </a:p>
      </dgm:t>
    </dgm:pt>
    <dgm:pt modelId="{E4D9AE2C-9234-A54D-9D2F-AC7CF5C3BF0B}" type="parTrans" cxnId="{A89DFA17-750B-0C47-8D18-2C600CF3F99E}">
      <dgm:prSet/>
      <dgm:spPr/>
      <dgm:t>
        <a:bodyPr/>
        <a:lstStyle/>
        <a:p>
          <a:endParaRPr lang="ru-RU"/>
        </a:p>
      </dgm:t>
    </dgm:pt>
    <dgm:pt modelId="{9B9CC372-A0EC-F14B-A9BB-F5DB2D5AD3EA}" type="sibTrans" cxnId="{A89DFA17-750B-0C47-8D18-2C600CF3F99E}">
      <dgm:prSet/>
      <dgm:spPr/>
      <dgm:t>
        <a:bodyPr/>
        <a:lstStyle/>
        <a:p>
          <a:endParaRPr lang="ru-RU"/>
        </a:p>
      </dgm:t>
    </dgm:pt>
    <dgm:pt modelId="{DE9A53E8-A8D3-EA49-97B2-F2857D23A79C}">
      <dgm:prSet phldrT="[Текст]" custT="1"/>
      <dgm:spPr>
        <a:solidFill>
          <a:schemeClr val="bg2">
            <a:lumMod val="50000"/>
          </a:schemeClr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ru-RU" sz="2500" spc="200" dirty="0">
              <a:solidFill>
                <a:srgbClr val="FFFFFF"/>
              </a:solidFill>
              <a:latin typeface="Arial"/>
              <a:cs typeface="Arial"/>
            </a:rPr>
            <a:t>Избегание</a:t>
          </a:r>
          <a:br>
            <a:rPr lang="ru-RU" sz="2500" spc="200" dirty="0">
              <a:solidFill>
                <a:srgbClr val="FFFFFF"/>
              </a:solidFill>
              <a:latin typeface="Arial"/>
              <a:cs typeface="Arial"/>
            </a:rPr>
          </a:br>
          <a:r>
            <a:rPr lang="ru-RU" sz="2400" spc="150" dirty="0">
              <a:solidFill>
                <a:srgbClr val="FFFFFF"/>
              </a:solidFill>
              <a:latin typeface="Arial"/>
              <a:cs typeface="Arial"/>
            </a:rPr>
            <a:t>(уходим</a:t>
          </a:r>
          <a:r>
            <a:rPr lang="ru-RU" sz="2400" spc="-35" dirty="0">
              <a:solidFill>
                <a:srgbClr val="FFFFFF"/>
              </a:solidFill>
              <a:latin typeface="Arial"/>
              <a:cs typeface="Arial"/>
            </a:rPr>
            <a:t> </a:t>
          </a:r>
          <a:r>
            <a:rPr lang="ru-RU" sz="2400" spc="80" dirty="0">
              <a:solidFill>
                <a:srgbClr val="FFFFFF"/>
              </a:solidFill>
              <a:latin typeface="Arial"/>
              <a:cs typeface="Arial"/>
            </a:rPr>
            <a:t>от</a:t>
          </a:r>
          <a:endParaRPr lang="ru-RU" sz="2400" dirty="0">
            <a:latin typeface="Arial"/>
            <a:cs typeface="Arial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ru-RU" sz="2400" spc="185" dirty="0">
              <a:solidFill>
                <a:srgbClr val="FFFFFF"/>
              </a:solidFill>
              <a:latin typeface="Arial"/>
              <a:cs typeface="Arial"/>
            </a:rPr>
            <a:t>переговоров)</a:t>
          </a:r>
          <a:endParaRPr lang="ru-RU" sz="2500" dirty="0"/>
        </a:p>
      </dgm:t>
    </dgm:pt>
    <dgm:pt modelId="{93510DE3-891B-CB42-8375-E911D0878FB2}" type="parTrans" cxnId="{50E5F2B6-25DD-F644-B0AC-7325CBBFCD88}">
      <dgm:prSet/>
      <dgm:spPr/>
      <dgm:t>
        <a:bodyPr/>
        <a:lstStyle/>
        <a:p>
          <a:endParaRPr lang="ru-RU"/>
        </a:p>
      </dgm:t>
    </dgm:pt>
    <dgm:pt modelId="{1869816A-6F7A-0C49-B0E6-96B38616B3DD}" type="sibTrans" cxnId="{50E5F2B6-25DD-F644-B0AC-7325CBBFCD88}">
      <dgm:prSet/>
      <dgm:spPr/>
      <dgm:t>
        <a:bodyPr/>
        <a:lstStyle/>
        <a:p>
          <a:endParaRPr lang="ru-RU"/>
        </a:p>
      </dgm:t>
    </dgm:pt>
    <dgm:pt modelId="{35AF4892-71E6-8D43-9351-D4B7DDCEA36E}">
      <dgm:prSet phldrT="[Текст]" custT="1"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ru-RU" sz="2500" spc="229" dirty="0">
              <a:solidFill>
                <a:schemeClr val="tx1"/>
              </a:solidFill>
              <a:latin typeface="Arial"/>
              <a:cs typeface="Arial"/>
            </a:rPr>
            <a:t>Конкуренция</a:t>
          </a:r>
          <a:endParaRPr lang="ru-RU" sz="2500" dirty="0">
            <a:solidFill>
              <a:schemeClr val="tx1"/>
            </a:solidFill>
            <a:latin typeface="Arial"/>
            <a:cs typeface="Arial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ru-RU" sz="2400" spc="145" dirty="0">
              <a:solidFill>
                <a:schemeClr val="tx1"/>
              </a:solidFill>
              <a:latin typeface="Arial"/>
              <a:cs typeface="Arial"/>
            </a:rPr>
            <a:t>(подавление)</a:t>
          </a:r>
          <a:endParaRPr lang="ru-RU" sz="2500" dirty="0">
            <a:solidFill>
              <a:schemeClr val="tx1"/>
            </a:solidFill>
          </a:endParaRPr>
        </a:p>
      </dgm:t>
    </dgm:pt>
    <dgm:pt modelId="{0667B9DA-D7DC-E24C-9AEC-147C7246C061}" type="parTrans" cxnId="{CC1D9059-19B7-2248-AB2E-73EA25557996}">
      <dgm:prSet/>
      <dgm:spPr/>
      <dgm:t>
        <a:bodyPr/>
        <a:lstStyle/>
        <a:p>
          <a:endParaRPr lang="ru-RU"/>
        </a:p>
      </dgm:t>
    </dgm:pt>
    <dgm:pt modelId="{0B19C82C-FD50-5041-870C-078102378E3C}" type="sibTrans" cxnId="{CC1D9059-19B7-2248-AB2E-73EA25557996}">
      <dgm:prSet/>
      <dgm:spPr/>
      <dgm:t>
        <a:bodyPr/>
        <a:lstStyle/>
        <a:p>
          <a:endParaRPr lang="ru-RU"/>
        </a:p>
      </dgm:t>
    </dgm:pt>
    <dgm:pt modelId="{BA34AE86-6E29-3740-ACF9-12DDF2A28F70}" type="pres">
      <dgm:prSet presAssocID="{FFF67E5F-50DC-5D48-80AB-7E18A50F3317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AC2DB31-7067-394E-BF2D-904DD0950BC7}" type="pres">
      <dgm:prSet presAssocID="{FFF67E5F-50DC-5D48-80AB-7E18A50F3317}" presName="matrix" presStyleCnt="0"/>
      <dgm:spPr/>
    </dgm:pt>
    <dgm:pt modelId="{9C042C3E-4B2C-454A-86BE-ADA3CEAF5840}" type="pres">
      <dgm:prSet presAssocID="{FFF67E5F-50DC-5D48-80AB-7E18A50F3317}" presName="tile1" presStyleLbl="node1" presStyleIdx="0" presStyleCnt="4"/>
      <dgm:spPr/>
    </dgm:pt>
    <dgm:pt modelId="{EA337619-30AB-144D-8A97-56A0FECFBDFA}" type="pres">
      <dgm:prSet presAssocID="{FFF67E5F-50DC-5D48-80AB-7E18A50F331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95FF024-1852-024B-BC88-8A5D9B4A8F5A}" type="pres">
      <dgm:prSet presAssocID="{FFF67E5F-50DC-5D48-80AB-7E18A50F3317}" presName="tile2" presStyleLbl="node1" presStyleIdx="1" presStyleCnt="4"/>
      <dgm:spPr/>
    </dgm:pt>
    <dgm:pt modelId="{47862531-E628-4849-A6C5-4261DA1DA31B}" type="pres">
      <dgm:prSet presAssocID="{FFF67E5F-50DC-5D48-80AB-7E18A50F331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E4F5164-D83E-AA43-ACF1-9E5D0ACBDB4C}" type="pres">
      <dgm:prSet presAssocID="{FFF67E5F-50DC-5D48-80AB-7E18A50F3317}" presName="tile3" presStyleLbl="node1" presStyleIdx="2" presStyleCnt="4"/>
      <dgm:spPr/>
    </dgm:pt>
    <dgm:pt modelId="{57566F9D-96B7-E841-B840-3E579B29E01B}" type="pres">
      <dgm:prSet presAssocID="{FFF67E5F-50DC-5D48-80AB-7E18A50F331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3D34F67-BA61-444E-84CA-B516E8D1FA81}" type="pres">
      <dgm:prSet presAssocID="{FFF67E5F-50DC-5D48-80AB-7E18A50F3317}" presName="tile4" presStyleLbl="node1" presStyleIdx="3" presStyleCnt="4"/>
      <dgm:spPr/>
    </dgm:pt>
    <dgm:pt modelId="{A70318D4-354A-C14B-8F0E-6EA52E497D89}" type="pres">
      <dgm:prSet presAssocID="{FFF67E5F-50DC-5D48-80AB-7E18A50F331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0923A7E-A837-BC4C-8459-CC8A0EBCF4EC}" type="pres">
      <dgm:prSet presAssocID="{FFF67E5F-50DC-5D48-80AB-7E18A50F3317}" presName="centerTile" presStyleLbl="fgShp" presStyleIdx="0" presStyleCnt="1" custScaleX="148776" custScaleY="123603">
        <dgm:presLayoutVars>
          <dgm:chMax val="0"/>
          <dgm:chPref val="0"/>
        </dgm:presLayoutVars>
      </dgm:prSet>
      <dgm:spPr/>
    </dgm:pt>
  </dgm:ptLst>
  <dgm:cxnLst>
    <dgm:cxn modelId="{7025530A-66A1-4C4C-B3B2-73EE4EA26E63}" type="presOf" srcId="{DE9A53E8-A8D3-EA49-97B2-F2857D23A79C}" destId="{57566F9D-96B7-E841-B840-3E579B29E01B}" srcOrd="1" destOrd="0" presId="urn:microsoft.com/office/officeart/2005/8/layout/matrix1"/>
    <dgm:cxn modelId="{F4332F12-C685-7C47-A89B-329283633853}" type="presOf" srcId="{35AF4892-71E6-8D43-9351-D4B7DDCEA36E}" destId="{A70318D4-354A-C14B-8F0E-6EA52E497D89}" srcOrd="1" destOrd="0" presId="urn:microsoft.com/office/officeart/2005/8/layout/matrix1"/>
    <dgm:cxn modelId="{A89DFA17-750B-0C47-8D18-2C600CF3F99E}" srcId="{EAA75221-C731-E347-8D0F-48300310B9C2}" destId="{DAC0254D-805B-F44D-920E-EE39CA85F3B2}" srcOrd="1" destOrd="0" parTransId="{E4D9AE2C-9234-A54D-9D2F-AC7CF5C3BF0B}" sibTransId="{9B9CC372-A0EC-F14B-A9BB-F5DB2D5AD3EA}"/>
    <dgm:cxn modelId="{069F011F-0B8B-DF46-B172-8930F4EF6EF2}" type="presOf" srcId="{DAC0254D-805B-F44D-920E-EE39CA85F3B2}" destId="{D95FF024-1852-024B-BC88-8A5D9B4A8F5A}" srcOrd="0" destOrd="0" presId="urn:microsoft.com/office/officeart/2005/8/layout/matrix1"/>
    <dgm:cxn modelId="{74972C1F-7B0D-EC48-8A7D-C74967A3D6B5}" srcId="{EAA75221-C731-E347-8D0F-48300310B9C2}" destId="{B257D5C9-53D3-D143-A078-CD66F6DB6B59}" srcOrd="0" destOrd="0" parTransId="{278EA090-9D71-6B4B-9EA7-AA79BE768108}" sibTransId="{17DDBCAA-5691-034F-A8A0-DAB848E53606}"/>
    <dgm:cxn modelId="{EB439021-46BF-7A4B-87D6-4FB86C04A7D9}" type="presOf" srcId="{B257D5C9-53D3-D143-A078-CD66F6DB6B59}" destId="{9C042C3E-4B2C-454A-86BE-ADA3CEAF5840}" srcOrd="0" destOrd="0" presId="urn:microsoft.com/office/officeart/2005/8/layout/matrix1"/>
    <dgm:cxn modelId="{B4976052-4FF2-9749-A273-8DFC9F270EAB}" type="presOf" srcId="{B257D5C9-53D3-D143-A078-CD66F6DB6B59}" destId="{EA337619-30AB-144D-8A97-56A0FECFBDFA}" srcOrd="1" destOrd="0" presId="urn:microsoft.com/office/officeart/2005/8/layout/matrix1"/>
    <dgm:cxn modelId="{CC1D9059-19B7-2248-AB2E-73EA25557996}" srcId="{EAA75221-C731-E347-8D0F-48300310B9C2}" destId="{35AF4892-71E6-8D43-9351-D4B7DDCEA36E}" srcOrd="3" destOrd="0" parTransId="{0667B9DA-D7DC-E24C-9AEC-147C7246C061}" sibTransId="{0B19C82C-FD50-5041-870C-078102378E3C}"/>
    <dgm:cxn modelId="{2A01F16C-1031-9B49-A9DB-404E9BD4604D}" type="presOf" srcId="{DE9A53E8-A8D3-EA49-97B2-F2857D23A79C}" destId="{8E4F5164-D83E-AA43-ACF1-9E5D0ACBDB4C}" srcOrd="0" destOrd="0" presId="urn:microsoft.com/office/officeart/2005/8/layout/matrix1"/>
    <dgm:cxn modelId="{047AA887-3735-464C-AF37-1D625C0BE1AB}" type="presOf" srcId="{35AF4892-71E6-8D43-9351-D4B7DDCEA36E}" destId="{A3D34F67-BA61-444E-84CA-B516E8D1FA81}" srcOrd="0" destOrd="0" presId="urn:microsoft.com/office/officeart/2005/8/layout/matrix1"/>
    <dgm:cxn modelId="{FC2A5F8A-40D2-764A-BAE7-F0E2ED823FFD}" type="presOf" srcId="{FFF67E5F-50DC-5D48-80AB-7E18A50F3317}" destId="{BA34AE86-6E29-3740-ACF9-12DDF2A28F70}" srcOrd="0" destOrd="0" presId="urn:microsoft.com/office/officeart/2005/8/layout/matrix1"/>
    <dgm:cxn modelId="{50E5F2B6-25DD-F644-B0AC-7325CBBFCD88}" srcId="{EAA75221-C731-E347-8D0F-48300310B9C2}" destId="{DE9A53E8-A8D3-EA49-97B2-F2857D23A79C}" srcOrd="2" destOrd="0" parTransId="{93510DE3-891B-CB42-8375-E911D0878FB2}" sibTransId="{1869816A-6F7A-0C49-B0E6-96B38616B3DD}"/>
    <dgm:cxn modelId="{C1C20FBB-2A20-B947-BF04-3034DB3BD68E}" srcId="{FFF67E5F-50DC-5D48-80AB-7E18A50F3317}" destId="{EAA75221-C731-E347-8D0F-48300310B9C2}" srcOrd="0" destOrd="0" parTransId="{147BE6F3-611B-5342-AF90-AF1C7C5DBD9B}" sibTransId="{1A2FFC33-51EB-5B4F-B7AA-549097A121CC}"/>
    <dgm:cxn modelId="{5EB64CD8-8F0F-4740-9A68-904308045FC5}" type="presOf" srcId="{DAC0254D-805B-F44D-920E-EE39CA85F3B2}" destId="{47862531-E628-4849-A6C5-4261DA1DA31B}" srcOrd="1" destOrd="0" presId="urn:microsoft.com/office/officeart/2005/8/layout/matrix1"/>
    <dgm:cxn modelId="{4F81C0F2-E985-C844-A513-76165E33E43C}" type="presOf" srcId="{EAA75221-C731-E347-8D0F-48300310B9C2}" destId="{C0923A7E-A837-BC4C-8459-CC8A0EBCF4EC}" srcOrd="0" destOrd="0" presId="urn:microsoft.com/office/officeart/2005/8/layout/matrix1"/>
    <dgm:cxn modelId="{48F08225-1075-5140-BEE8-8D945D31D2D7}" type="presParOf" srcId="{BA34AE86-6E29-3740-ACF9-12DDF2A28F70}" destId="{3AC2DB31-7067-394E-BF2D-904DD0950BC7}" srcOrd="0" destOrd="0" presId="urn:microsoft.com/office/officeart/2005/8/layout/matrix1"/>
    <dgm:cxn modelId="{A8334270-5786-1349-802F-4A0F0E915F42}" type="presParOf" srcId="{3AC2DB31-7067-394E-BF2D-904DD0950BC7}" destId="{9C042C3E-4B2C-454A-86BE-ADA3CEAF5840}" srcOrd="0" destOrd="0" presId="urn:microsoft.com/office/officeart/2005/8/layout/matrix1"/>
    <dgm:cxn modelId="{0C8F5801-58EC-FE40-8B08-67E842A9B945}" type="presParOf" srcId="{3AC2DB31-7067-394E-BF2D-904DD0950BC7}" destId="{EA337619-30AB-144D-8A97-56A0FECFBDFA}" srcOrd="1" destOrd="0" presId="urn:microsoft.com/office/officeart/2005/8/layout/matrix1"/>
    <dgm:cxn modelId="{739AFE24-3C75-284F-8D38-8B09B13C5C62}" type="presParOf" srcId="{3AC2DB31-7067-394E-BF2D-904DD0950BC7}" destId="{D95FF024-1852-024B-BC88-8A5D9B4A8F5A}" srcOrd="2" destOrd="0" presId="urn:microsoft.com/office/officeart/2005/8/layout/matrix1"/>
    <dgm:cxn modelId="{44F0E447-5C83-AC40-ACD7-DF978E83CBB4}" type="presParOf" srcId="{3AC2DB31-7067-394E-BF2D-904DD0950BC7}" destId="{47862531-E628-4849-A6C5-4261DA1DA31B}" srcOrd="3" destOrd="0" presId="urn:microsoft.com/office/officeart/2005/8/layout/matrix1"/>
    <dgm:cxn modelId="{35079B24-8CD4-5147-8AAB-A60BECED99AF}" type="presParOf" srcId="{3AC2DB31-7067-394E-BF2D-904DD0950BC7}" destId="{8E4F5164-D83E-AA43-ACF1-9E5D0ACBDB4C}" srcOrd="4" destOrd="0" presId="urn:microsoft.com/office/officeart/2005/8/layout/matrix1"/>
    <dgm:cxn modelId="{657FA54C-1949-0A4C-AD03-EEA64C7ABE2E}" type="presParOf" srcId="{3AC2DB31-7067-394E-BF2D-904DD0950BC7}" destId="{57566F9D-96B7-E841-B840-3E579B29E01B}" srcOrd="5" destOrd="0" presId="urn:microsoft.com/office/officeart/2005/8/layout/matrix1"/>
    <dgm:cxn modelId="{7EEB48F6-1AEB-C842-AA44-35311F9843DB}" type="presParOf" srcId="{3AC2DB31-7067-394E-BF2D-904DD0950BC7}" destId="{A3D34F67-BA61-444E-84CA-B516E8D1FA81}" srcOrd="6" destOrd="0" presId="urn:microsoft.com/office/officeart/2005/8/layout/matrix1"/>
    <dgm:cxn modelId="{E0025570-1B6D-6048-95C0-E073DE44E2CA}" type="presParOf" srcId="{3AC2DB31-7067-394E-BF2D-904DD0950BC7}" destId="{A70318D4-354A-C14B-8F0E-6EA52E497D89}" srcOrd="7" destOrd="0" presId="urn:microsoft.com/office/officeart/2005/8/layout/matrix1"/>
    <dgm:cxn modelId="{BCE7AE4F-4155-FF48-8123-2C0951DF4497}" type="presParOf" srcId="{BA34AE86-6E29-3740-ACF9-12DDF2A28F70}" destId="{C0923A7E-A837-BC4C-8459-CC8A0EBCF4EC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148A67-6937-DA4A-8CED-00E2D3999F81}">
      <dsp:nvSpPr>
        <dsp:cNvPr id="0" name=""/>
        <dsp:cNvSpPr/>
      </dsp:nvSpPr>
      <dsp:spPr>
        <a:xfrm rot="10800000">
          <a:off x="0" y="0"/>
          <a:ext cx="8127999" cy="827411"/>
        </a:xfrm>
        <a:prstGeom prst="trapezoid">
          <a:avLst>
            <a:gd name="adj" fmla="val 75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>
              <a:solidFill>
                <a:schemeClr val="bg1"/>
              </a:solidFill>
            </a:rPr>
            <a:t>О ситуации в бизнесе клиента</a:t>
          </a:r>
        </a:p>
      </dsp:txBody>
      <dsp:txXfrm rot="-10800000">
        <a:off x="1422400" y="0"/>
        <a:ext cx="5283199" cy="827411"/>
      </dsp:txXfrm>
    </dsp:sp>
    <dsp:sp modelId="{B5261D90-F6D1-A34E-A3CD-88A87976EBAB}">
      <dsp:nvSpPr>
        <dsp:cNvPr id="0" name=""/>
        <dsp:cNvSpPr/>
      </dsp:nvSpPr>
      <dsp:spPr>
        <a:xfrm rot="10800000">
          <a:off x="620558" y="827411"/>
          <a:ext cx="6886882" cy="868147"/>
        </a:xfrm>
        <a:prstGeom prst="trapezoid">
          <a:avLst>
            <a:gd name="adj" fmla="val 75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>
              <a:solidFill>
                <a:schemeClr val="bg1"/>
              </a:solidFill>
            </a:rPr>
            <a:t>О трудностях клиента</a:t>
          </a:r>
        </a:p>
      </dsp:txBody>
      <dsp:txXfrm rot="-10800000">
        <a:off x="1825763" y="827411"/>
        <a:ext cx="4476473" cy="868147"/>
      </dsp:txXfrm>
    </dsp:sp>
    <dsp:sp modelId="{11A72685-54E2-B04F-984F-EAD16C3ECB5F}">
      <dsp:nvSpPr>
        <dsp:cNvPr id="0" name=""/>
        <dsp:cNvSpPr/>
      </dsp:nvSpPr>
      <dsp:spPr>
        <a:xfrm rot="10800000">
          <a:off x="1271669" y="1695559"/>
          <a:ext cx="5584660" cy="1050492"/>
        </a:xfrm>
        <a:prstGeom prst="trapezoid">
          <a:avLst>
            <a:gd name="adj" fmla="val 7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>
              <a:solidFill>
                <a:schemeClr val="bg1"/>
              </a:solidFill>
            </a:rPr>
            <a:t>Вопросы на наращивание серьёзности проблема</a:t>
          </a:r>
        </a:p>
      </dsp:txBody>
      <dsp:txXfrm rot="-10800000">
        <a:off x="2248985" y="1695559"/>
        <a:ext cx="3630029" cy="1050492"/>
      </dsp:txXfrm>
    </dsp:sp>
    <dsp:sp modelId="{E9EC9FCC-BA18-224C-A9E4-0BE0B133E6FB}">
      <dsp:nvSpPr>
        <dsp:cNvPr id="0" name=""/>
        <dsp:cNvSpPr/>
      </dsp:nvSpPr>
      <dsp:spPr>
        <a:xfrm rot="10800000">
          <a:off x="2059539" y="2746052"/>
          <a:ext cx="4008921" cy="2672614"/>
        </a:xfrm>
        <a:prstGeom prst="trapezoid">
          <a:avLst>
            <a:gd name="adj" fmla="val 75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>
              <a:solidFill>
                <a:schemeClr val="bg1"/>
              </a:solidFill>
            </a:rPr>
            <a:t>Вопросы, акцентирующие полезность решения</a:t>
          </a:r>
        </a:p>
      </dsp:txBody>
      <dsp:txXfrm rot="-10800000">
        <a:off x="2059539" y="2746052"/>
        <a:ext cx="4008921" cy="26726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C01DA2-788D-A543-9E8B-F68264E2A98A}">
      <dsp:nvSpPr>
        <dsp:cNvPr id="0" name=""/>
        <dsp:cNvSpPr/>
      </dsp:nvSpPr>
      <dsp:spPr>
        <a:xfrm rot="16200000">
          <a:off x="374497" y="-374497"/>
          <a:ext cx="1948922" cy="2697916"/>
        </a:xfrm>
        <a:prstGeom prst="round1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Соревнование</a:t>
          </a:r>
        </a:p>
      </dsp:txBody>
      <dsp:txXfrm rot="5400000">
        <a:off x="0" y="0"/>
        <a:ext cx="2697916" cy="1461691"/>
      </dsp:txXfrm>
    </dsp:sp>
    <dsp:sp modelId="{D04F9581-8AF7-D940-9FB8-E785AF04E8BA}">
      <dsp:nvSpPr>
        <dsp:cNvPr id="0" name=""/>
        <dsp:cNvSpPr/>
      </dsp:nvSpPr>
      <dsp:spPr>
        <a:xfrm>
          <a:off x="2697916" y="0"/>
          <a:ext cx="2697916" cy="1948922"/>
        </a:xfrm>
        <a:prstGeom prst="round1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Сотрудничество</a:t>
          </a:r>
        </a:p>
      </dsp:txBody>
      <dsp:txXfrm>
        <a:off x="2697916" y="0"/>
        <a:ext cx="2697916" cy="1461691"/>
      </dsp:txXfrm>
    </dsp:sp>
    <dsp:sp modelId="{690F90F4-0DFB-F149-8BFA-7446372EBA41}">
      <dsp:nvSpPr>
        <dsp:cNvPr id="0" name=""/>
        <dsp:cNvSpPr/>
      </dsp:nvSpPr>
      <dsp:spPr>
        <a:xfrm rot="10800000">
          <a:off x="0" y="1948922"/>
          <a:ext cx="2697916" cy="1948922"/>
        </a:xfrm>
        <a:prstGeom prst="round1Rect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Избегание</a:t>
          </a:r>
        </a:p>
      </dsp:txBody>
      <dsp:txXfrm rot="10800000">
        <a:off x="0" y="2436153"/>
        <a:ext cx="2697916" cy="1461691"/>
      </dsp:txXfrm>
    </dsp:sp>
    <dsp:sp modelId="{8EEEFD5D-0B21-D94C-A0DF-C0144D2D6E60}">
      <dsp:nvSpPr>
        <dsp:cNvPr id="0" name=""/>
        <dsp:cNvSpPr/>
      </dsp:nvSpPr>
      <dsp:spPr>
        <a:xfrm rot="5400000">
          <a:off x="3072413" y="1574425"/>
          <a:ext cx="1948922" cy="269791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Приспособление</a:t>
          </a:r>
        </a:p>
      </dsp:txBody>
      <dsp:txXfrm rot="-5400000">
        <a:off x="2697916" y="2436152"/>
        <a:ext cx="2697916" cy="1461691"/>
      </dsp:txXfrm>
    </dsp:sp>
    <dsp:sp modelId="{0FF8C6A9-141C-A548-9EEE-442DD64EBEA1}">
      <dsp:nvSpPr>
        <dsp:cNvPr id="0" name=""/>
        <dsp:cNvSpPr/>
      </dsp:nvSpPr>
      <dsp:spPr>
        <a:xfrm>
          <a:off x="1721972" y="1461691"/>
          <a:ext cx="1951888" cy="974461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Компромисс</a:t>
          </a:r>
        </a:p>
      </dsp:txBody>
      <dsp:txXfrm>
        <a:off x="1769541" y="1509260"/>
        <a:ext cx="1856750" cy="8793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42C3E-4B2C-454A-86BE-ADA3CEAF5840}">
      <dsp:nvSpPr>
        <dsp:cNvPr id="0" name=""/>
        <dsp:cNvSpPr/>
      </dsp:nvSpPr>
      <dsp:spPr>
        <a:xfrm rot="16200000">
          <a:off x="886883" y="-886883"/>
          <a:ext cx="2222500" cy="3996266"/>
        </a:xfrm>
        <a:prstGeom prst="round1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300" kern="1200" spc="190" dirty="0">
              <a:solidFill>
                <a:schemeClr val="tx1"/>
              </a:solidFill>
              <a:latin typeface="Arial"/>
              <a:cs typeface="Arial"/>
            </a:rPr>
            <a:t>Уступки</a:t>
          </a:r>
          <a:br>
            <a:rPr lang="ru-RU" sz="2300" kern="1200" spc="190" dirty="0">
              <a:solidFill>
                <a:schemeClr val="tx1"/>
              </a:solidFill>
              <a:latin typeface="Arial"/>
              <a:cs typeface="Arial"/>
            </a:rPr>
          </a:br>
          <a:r>
            <a:rPr lang="ru-RU" sz="2000" kern="1200" spc="114" dirty="0">
              <a:solidFill>
                <a:schemeClr val="tx1"/>
              </a:solidFill>
              <a:latin typeface="Arial"/>
              <a:cs typeface="Arial"/>
            </a:rPr>
            <a:t>(отдаем</a:t>
          </a:r>
          <a:r>
            <a:rPr lang="ru-RU" sz="2000" kern="1200" spc="-40" dirty="0">
              <a:solidFill>
                <a:schemeClr val="tx1"/>
              </a:solidFill>
              <a:latin typeface="Arial"/>
              <a:cs typeface="Arial"/>
            </a:rPr>
            <a:t> </a:t>
          </a:r>
          <a:r>
            <a:rPr lang="ru-RU" sz="2000" kern="1200" spc="180" dirty="0">
              <a:solidFill>
                <a:schemeClr val="tx1"/>
              </a:solidFill>
              <a:latin typeface="Arial"/>
              <a:cs typeface="Arial"/>
            </a:rPr>
            <a:t>ради </a:t>
          </a:r>
          <a:r>
            <a:rPr lang="ru-RU" sz="2000" kern="1200" spc="185" dirty="0">
              <a:solidFill>
                <a:schemeClr val="tx1"/>
              </a:solidFill>
              <a:latin typeface="Arial"/>
              <a:cs typeface="Arial"/>
            </a:rPr>
            <a:t>отношений)</a:t>
          </a:r>
          <a:endParaRPr lang="ru-RU" sz="2000" kern="1200" dirty="0">
            <a:solidFill>
              <a:schemeClr val="tx1"/>
            </a:solidFill>
          </a:endParaRPr>
        </a:p>
      </dsp:txBody>
      <dsp:txXfrm rot="5400000">
        <a:off x="0" y="0"/>
        <a:ext cx="3996266" cy="1666875"/>
      </dsp:txXfrm>
    </dsp:sp>
    <dsp:sp modelId="{D95FF024-1852-024B-BC88-8A5D9B4A8F5A}">
      <dsp:nvSpPr>
        <dsp:cNvPr id="0" name=""/>
        <dsp:cNvSpPr/>
      </dsp:nvSpPr>
      <dsp:spPr>
        <a:xfrm>
          <a:off x="3996266" y="0"/>
          <a:ext cx="3996266" cy="2222500"/>
        </a:xfrm>
        <a:prstGeom prst="round1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300" kern="1200" spc="160" dirty="0">
              <a:solidFill>
                <a:schemeClr val="tx1"/>
              </a:solidFill>
              <a:latin typeface="Arial"/>
              <a:cs typeface="Arial"/>
            </a:rPr>
            <a:t>Сотрудничество</a:t>
          </a:r>
          <a:br>
            <a:rPr lang="ru-RU" sz="2300" kern="1200" spc="160" dirty="0">
              <a:solidFill>
                <a:schemeClr val="tx1"/>
              </a:solidFill>
              <a:latin typeface="Arial"/>
              <a:cs typeface="Arial"/>
            </a:rPr>
          </a:br>
          <a:r>
            <a:rPr lang="ru-RU" sz="2000" kern="1200" spc="110" dirty="0">
              <a:solidFill>
                <a:schemeClr val="tx1"/>
              </a:solidFill>
              <a:latin typeface="Arial"/>
              <a:cs typeface="Arial"/>
            </a:rPr>
            <a:t>(обе </a:t>
          </a:r>
          <a:r>
            <a:rPr lang="ru-RU" sz="2000" kern="1200" spc="185" dirty="0">
              <a:solidFill>
                <a:schemeClr val="tx1"/>
              </a:solidFill>
              <a:latin typeface="Arial"/>
              <a:cs typeface="Arial"/>
            </a:rPr>
            <a:t>стороны</a:t>
          </a:r>
          <a:r>
            <a:rPr lang="ru-RU" sz="2000" kern="1200" spc="-35" dirty="0">
              <a:solidFill>
                <a:schemeClr val="tx1"/>
              </a:solidFill>
              <a:latin typeface="Arial"/>
              <a:cs typeface="Arial"/>
            </a:rPr>
            <a:t> </a:t>
          </a:r>
          <a:r>
            <a:rPr lang="ru-RU" sz="2000" kern="1200" spc="140" dirty="0">
              <a:solidFill>
                <a:schemeClr val="tx1"/>
              </a:solidFill>
              <a:latin typeface="Arial"/>
              <a:cs typeface="Arial"/>
            </a:rPr>
            <a:t>создают</a:t>
          </a:r>
          <a:r>
            <a:rPr lang="ru-RU" sz="2000" kern="1200" spc="-25" dirty="0">
              <a:solidFill>
                <a:schemeClr val="tx1"/>
              </a:solidFill>
              <a:latin typeface="Arial"/>
              <a:cs typeface="Arial"/>
            </a:rPr>
            <a:t> </a:t>
          </a:r>
          <a:r>
            <a:rPr lang="ru-RU" sz="2000" kern="1200" spc="135" dirty="0">
              <a:solidFill>
                <a:schemeClr val="tx1"/>
              </a:solidFill>
              <a:latin typeface="Arial"/>
              <a:cs typeface="Arial"/>
            </a:rPr>
            <a:t>вместе </a:t>
          </a:r>
          <a:r>
            <a:rPr lang="ru-RU" sz="2000" kern="1200" spc="165" dirty="0">
              <a:solidFill>
                <a:schemeClr val="tx1"/>
              </a:solidFill>
              <a:latin typeface="Arial"/>
              <a:cs typeface="Arial"/>
            </a:rPr>
            <a:t>нечто</a:t>
          </a:r>
          <a:r>
            <a:rPr lang="ru-RU" sz="2000" kern="1200" spc="-20" dirty="0">
              <a:solidFill>
                <a:schemeClr val="tx1"/>
              </a:solidFill>
              <a:latin typeface="Arial"/>
              <a:cs typeface="Arial"/>
            </a:rPr>
            <a:t> </a:t>
          </a:r>
          <a:r>
            <a:rPr lang="ru-RU" sz="2000" kern="1200" spc="130" dirty="0">
              <a:solidFill>
                <a:schemeClr val="tx1"/>
              </a:solidFill>
              <a:latin typeface="Arial"/>
              <a:cs typeface="Arial"/>
            </a:rPr>
            <a:t>большее)</a:t>
          </a:r>
          <a:endParaRPr lang="ru-RU" sz="2000" kern="1200" dirty="0">
            <a:solidFill>
              <a:schemeClr val="tx1"/>
            </a:solidFill>
          </a:endParaRPr>
        </a:p>
      </dsp:txBody>
      <dsp:txXfrm>
        <a:off x="3996266" y="0"/>
        <a:ext cx="3996266" cy="1666875"/>
      </dsp:txXfrm>
    </dsp:sp>
    <dsp:sp modelId="{8E4F5164-D83E-AA43-ACF1-9E5D0ACBDB4C}">
      <dsp:nvSpPr>
        <dsp:cNvPr id="0" name=""/>
        <dsp:cNvSpPr/>
      </dsp:nvSpPr>
      <dsp:spPr>
        <a:xfrm rot="10800000">
          <a:off x="0" y="2222500"/>
          <a:ext cx="3996266" cy="2222500"/>
        </a:xfrm>
        <a:prstGeom prst="round1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500" kern="1200" spc="200" dirty="0">
              <a:solidFill>
                <a:srgbClr val="FFFFFF"/>
              </a:solidFill>
              <a:latin typeface="Arial"/>
              <a:cs typeface="Arial"/>
            </a:rPr>
            <a:t>Избегание</a:t>
          </a:r>
          <a:br>
            <a:rPr lang="ru-RU" sz="2500" kern="1200" spc="200" dirty="0">
              <a:solidFill>
                <a:srgbClr val="FFFFFF"/>
              </a:solidFill>
              <a:latin typeface="Arial"/>
              <a:cs typeface="Arial"/>
            </a:rPr>
          </a:br>
          <a:r>
            <a:rPr lang="ru-RU" sz="2400" kern="1200" spc="150" dirty="0">
              <a:solidFill>
                <a:srgbClr val="FFFFFF"/>
              </a:solidFill>
              <a:latin typeface="Arial"/>
              <a:cs typeface="Arial"/>
            </a:rPr>
            <a:t>(уходим</a:t>
          </a:r>
          <a:r>
            <a:rPr lang="ru-RU" sz="2400" kern="1200" spc="-35" dirty="0">
              <a:solidFill>
                <a:srgbClr val="FFFFFF"/>
              </a:solidFill>
              <a:latin typeface="Arial"/>
              <a:cs typeface="Arial"/>
            </a:rPr>
            <a:t> </a:t>
          </a:r>
          <a:r>
            <a:rPr lang="ru-RU" sz="2400" kern="1200" spc="80" dirty="0">
              <a:solidFill>
                <a:srgbClr val="FFFFFF"/>
              </a:solidFill>
              <a:latin typeface="Arial"/>
              <a:cs typeface="Arial"/>
            </a:rPr>
            <a:t>от</a:t>
          </a:r>
          <a:endParaRPr lang="ru-RU" sz="2400" kern="1200" dirty="0">
            <a:latin typeface="Arial"/>
            <a:cs typeface="Arial"/>
          </a:endParaRPr>
        </a:p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400" kern="1200" spc="185" dirty="0">
              <a:solidFill>
                <a:srgbClr val="FFFFFF"/>
              </a:solidFill>
              <a:latin typeface="Arial"/>
              <a:cs typeface="Arial"/>
            </a:rPr>
            <a:t>переговоров)</a:t>
          </a:r>
          <a:endParaRPr lang="ru-RU" sz="2500" kern="1200" dirty="0"/>
        </a:p>
      </dsp:txBody>
      <dsp:txXfrm rot="10800000">
        <a:off x="0" y="2778125"/>
        <a:ext cx="3996266" cy="1666875"/>
      </dsp:txXfrm>
    </dsp:sp>
    <dsp:sp modelId="{A3D34F67-BA61-444E-84CA-B516E8D1FA81}">
      <dsp:nvSpPr>
        <dsp:cNvPr id="0" name=""/>
        <dsp:cNvSpPr/>
      </dsp:nvSpPr>
      <dsp:spPr>
        <a:xfrm rot="5400000">
          <a:off x="4883149" y="1335616"/>
          <a:ext cx="2222500" cy="3996266"/>
        </a:xfrm>
        <a:prstGeom prst="round1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500" kern="1200" spc="229" dirty="0">
              <a:solidFill>
                <a:schemeClr val="tx1"/>
              </a:solidFill>
              <a:latin typeface="Arial"/>
              <a:cs typeface="Arial"/>
            </a:rPr>
            <a:t>Конкуренция</a:t>
          </a:r>
          <a:endParaRPr lang="ru-RU" sz="2500" kern="1200" dirty="0">
            <a:solidFill>
              <a:schemeClr val="tx1"/>
            </a:solidFill>
            <a:latin typeface="Arial"/>
            <a:cs typeface="Arial"/>
          </a:endParaRPr>
        </a:p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400" kern="1200" spc="145" dirty="0">
              <a:solidFill>
                <a:schemeClr val="tx1"/>
              </a:solidFill>
              <a:latin typeface="Arial"/>
              <a:cs typeface="Arial"/>
            </a:rPr>
            <a:t>(подавление)</a:t>
          </a:r>
          <a:endParaRPr lang="ru-RU" sz="2500" kern="1200" dirty="0">
            <a:solidFill>
              <a:schemeClr val="tx1"/>
            </a:solidFill>
          </a:endParaRPr>
        </a:p>
      </dsp:txBody>
      <dsp:txXfrm rot="-5400000">
        <a:off x="3996267" y="2778124"/>
        <a:ext cx="3996266" cy="1666875"/>
      </dsp:txXfrm>
    </dsp:sp>
    <dsp:sp modelId="{C0923A7E-A837-BC4C-8459-CC8A0EBCF4EC}">
      <dsp:nvSpPr>
        <dsp:cNvPr id="0" name=""/>
        <dsp:cNvSpPr/>
      </dsp:nvSpPr>
      <dsp:spPr>
        <a:xfrm>
          <a:off x="2212620" y="1535730"/>
          <a:ext cx="3567291" cy="1373538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500" kern="1200" spc="225" dirty="0">
              <a:latin typeface="Arial"/>
              <a:cs typeface="Arial"/>
            </a:rPr>
            <a:t>Компромисс</a:t>
          </a:r>
          <a:r>
            <a:rPr lang="ru-RU" sz="2500" kern="1200" spc="-10" dirty="0">
              <a:latin typeface="Arial"/>
              <a:cs typeface="Arial"/>
            </a:rPr>
            <a:t> </a:t>
          </a:r>
          <a:r>
            <a:rPr lang="ru-RU" sz="2400" kern="1200" spc="165" dirty="0">
              <a:latin typeface="Arial"/>
              <a:cs typeface="Arial"/>
            </a:rPr>
            <a:t>(взаимные уступки)</a:t>
          </a:r>
          <a:endParaRPr lang="ru-RU" sz="2500" kern="1200" dirty="0"/>
        </a:p>
      </dsp:txBody>
      <dsp:txXfrm>
        <a:off x="2279671" y="1602781"/>
        <a:ext cx="3433189" cy="12394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29A9B-156F-B949-B0B0-3EF093E370D5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FB186-87E7-5746-BEAC-0A525B4CB4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32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Самоосознание:</a:t>
            </a:r>
          </a:p>
          <a:p>
            <a:pPr marL="171450" indent="-171450">
              <a:buFontTx/>
              <a:buChar char="-"/>
            </a:pPr>
            <a:r>
              <a:rPr lang="ru-RU" dirty="0"/>
              <a:t>Осознавать что со мной происходит</a:t>
            </a:r>
          </a:p>
          <a:p>
            <a:pPr marL="171450" indent="-171450">
              <a:buFontTx/>
              <a:buChar char="-"/>
            </a:pPr>
            <a:r>
              <a:rPr lang="ru-RU" dirty="0"/>
              <a:t>Насколько я себя знаю</a:t>
            </a:r>
          </a:p>
          <a:p>
            <a:pPr marL="171450" indent="-171450">
              <a:buFontTx/>
              <a:buChar char="-"/>
            </a:pPr>
            <a:r>
              <a:rPr lang="ru-RU" dirty="0"/>
              <a:t>Тип по D</a:t>
            </a:r>
            <a:r>
              <a:rPr lang="en-US" dirty="0"/>
              <a:t>ISC</a:t>
            </a:r>
          </a:p>
          <a:p>
            <a:pPr marL="171450" indent="-171450">
              <a:buFontTx/>
              <a:buChar char="-"/>
            </a:pPr>
            <a:r>
              <a:rPr lang="ru-RU" dirty="0"/>
              <a:t>Что влияет на мою мотивацию / что может сбить мою мотивацию</a:t>
            </a:r>
          </a:p>
          <a:p>
            <a:pPr marL="171450" indent="-171450">
              <a:buFontTx/>
              <a:buChar char="-"/>
            </a:pPr>
            <a:r>
              <a:rPr lang="ru-RU" dirty="0"/>
              <a:t>В ответ на что бывает воодушевление</a:t>
            </a:r>
          </a:p>
          <a:p>
            <a:pPr marL="171450" indent="-171450">
              <a:buFontTx/>
              <a:buChar char="-"/>
            </a:pPr>
            <a:r>
              <a:rPr lang="ru-RU" dirty="0"/>
              <a:t>В ответ на что могу растеряться / испытать гнев</a:t>
            </a:r>
          </a:p>
          <a:p>
            <a:pPr marL="171450" indent="-171450">
              <a:buFontTx/>
              <a:buChar char="-"/>
            </a:pPr>
            <a:r>
              <a:rPr lang="ru-RU" dirty="0"/>
              <a:t>В связи с чем могу прокрастинировать</a:t>
            </a:r>
          </a:p>
          <a:p>
            <a:pPr marL="171450" indent="-171450">
              <a:buFontTx/>
              <a:buChar char="-"/>
            </a:pPr>
            <a:r>
              <a:rPr lang="ru-RU" dirty="0"/>
              <a:t>Понимаю свои чувства / эмоции</a:t>
            </a:r>
          </a:p>
          <a:p>
            <a:pPr marL="171450" indent="-171450">
              <a:buFontTx/>
              <a:buChar char="-"/>
            </a:pPr>
            <a:r>
              <a:rPr lang="ru-RU" dirty="0"/>
              <a:t>В школе этому не учат, в семье тоже</a:t>
            </a:r>
          </a:p>
          <a:p>
            <a:pPr marL="171450" indent="-171450">
              <a:buFontTx/>
              <a:buChar char="-"/>
            </a:pPr>
            <a:endParaRPr lang="ru-RU" dirty="0"/>
          </a:p>
          <a:p>
            <a:pPr marL="0" indent="0">
              <a:buFontTx/>
              <a:buNone/>
            </a:pPr>
            <a:r>
              <a:rPr lang="ru-RU" b="1" dirty="0"/>
              <a:t>Саморегуляция:</a:t>
            </a:r>
          </a:p>
          <a:p>
            <a:pPr marL="171450" indent="-171450">
              <a:buFontTx/>
              <a:buChar char="-"/>
            </a:pPr>
            <a:r>
              <a:rPr lang="ru-RU" dirty="0"/>
              <a:t>Могу поддерживать мотивацию при решении долгосрочных задач</a:t>
            </a:r>
          </a:p>
          <a:p>
            <a:pPr marL="171450" indent="-171450">
              <a:buFontTx/>
              <a:buChar char="-"/>
            </a:pPr>
            <a:r>
              <a:rPr lang="ru-RU" dirty="0"/>
              <a:t>Могу себя успокоить</a:t>
            </a:r>
          </a:p>
          <a:p>
            <a:pPr marL="171450" indent="-171450">
              <a:buFontTx/>
              <a:buChar char="-"/>
            </a:pPr>
            <a:r>
              <a:rPr lang="ru-RU" dirty="0"/>
              <a:t>Справляться со стрессами</a:t>
            </a:r>
          </a:p>
          <a:p>
            <a:pPr marL="171450" indent="-171450">
              <a:buFontTx/>
              <a:buChar char="-"/>
            </a:pPr>
            <a:r>
              <a:rPr lang="ru-RU" dirty="0"/>
              <a:t>Работать с раздражением / злостью, если она мне мешает</a:t>
            </a:r>
          </a:p>
          <a:p>
            <a:pPr marL="171450" indent="-171450">
              <a:buFontTx/>
              <a:buChar char="-"/>
            </a:pPr>
            <a:r>
              <a:rPr lang="ru-RU" dirty="0"/>
              <a:t>Умение себя дисциплинировать</a:t>
            </a:r>
          </a:p>
          <a:p>
            <a:pPr marL="0" indent="0">
              <a:buFontTx/>
              <a:buNone/>
            </a:pPr>
            <a:endParaRPr lang="ru-RU" dirty="0"/>
          </a:p>
          <a:p>
            <a:pPr marL="0" indent="0">
              <a:buFontTx/>
              <a:buNone/>
            </a:pPr>
            <a:r>
              <a:rPr lang="ru-RU" b="1" dirty="0"/>
              <a:t>Эмпатия: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Социальная чуткость: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кто с кем дружит, против кого, кто к кому прислушивается, кто для кого авторитет, Кто чего ждёт от других людей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/>
              <a:t>Всегда есть симпатии / антипатии, скрытые линии напряжения, подводные процессы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/>
              <a:t>Умение понять: что происходит с людьми, кто как к кому относится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Предусмотрительность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b="0" dirty="0"/>
              <a:t>Рациональная</a:t>
            </a:r>
            <a:r>
              <a:rPr lang="ru-RU" dirty="0"/>
              <a:t> идея: на совещании резать правду-матку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/>
              <a:t>На практике люди саботируют / придираются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/>
              <a:t>Мы не могли предположить, что наши слова могут вызвать такие-то реакции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ru-RU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ru-RU" b="1" dirty="0"/>
              <a:t>Влияние: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b="0" dirty="0"/>
              <a:t>Социальные контракты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b="0" dirty="0"/>
              <a:t>Как учесть культуру человека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b="0" dirty="0"/>
              <a:t>Как построить доверие / произвести впечатление / завоевать авторитет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b="0" dirty="0"/>
              <a:t>Как действовать если ты виноват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b="0" dirty="0"/>
              <a:t>Если есть непрояснённые ожидания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b="0" dirty="0"/>
              <a:t>Если есть конфликт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ru-RU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ru-RU" b="0" dirty="0"/>
              <a:t>Хорошо бы понять: что у нас уже есть, что хорошо развито, а что требует развития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ru-RU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ru-RU" b="1" dirty="0"/>
              <a:t>Триггеры</a:t>
            </a:r>
            <a:r>
              <a:rPr lang="ru-RU" b="0" dirty="0"/>
              <a:t>: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ru-RU" b="0" dirty="0"/>
              <a:t>чем я триггерю себя и других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ru-RU" b="0" dirty="0"/>
              <a:t>Самоосознание: выбирать свои реакции на триггеры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FB186-87E7-5746-BEAC-0A525B4CB4F2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133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FB186-87E7-5746-BEAC-0A525B4CB4F2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83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533E6-F848-EE9D-BBB1-D321B40C2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5B5F2FC-8544-1F58-0C1B-E965603327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ABA517-3A6A-E7F3-5A41-FDE0FC96C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12.05.2023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0C5358-0C71-D4D4-8DD6-3BED8F02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BA48FA-83BC-5A53-31D3-B95A034AA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664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1D33D-B7E6-EFA9-6D2C-B2CC444A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065FEA-F65A-A715-AFCC-8B18984B0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FF74BD-1463-9507-F802-458685D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12.05.2023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259948-E080-C20C-BAD1-47106FFE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90899E-276C-AE64-D8EE-7FA482105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1377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DE79C8E-AE37-B561-E066-371B7DDB1F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A8AF58C-36BE-5225-17CD-116B0D21A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B48A28-F6BD-DB44-CEB7-C5DE9E241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12.05.2023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31AA3A-D9F9-6CC5-235D-C5D24858D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678E3F-E9F4-2684-7DDC-A79DA436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5553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9053" y="472897"/>
            <a:ext cx="7935595" cy="636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9271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3578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048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410311-1C46-7307-D169-4F029B9B9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44214A-CE13-BB78-4ABA-8EB68D202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31A5FF-C899-5973-2CC0-434E63D73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12.05.2023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157451-1B1F-6508-6A84-7B0484DE5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40DEE5-723D-F150-8AA1-557D13D7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1374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F21B04-0FD7-ED98-0E40-59AB23371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5CA2FF-C870-5623-FECD-2A32C3723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329DF4-FD05-847F-7CB1-BCD636407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12.05.2023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D07F05-49CE-AD6A-0952-394D4CFDE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DBE076-1B6A-E17A-612E-B5E14AE74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192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450D7-7E51-1D32-7ABA-72EEBC32D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350105-79E0-719D-918F-9FB378B99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029E254-C26D-E9C3-6E45-11FD36DAF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B71D09-AA7C-A47E-3D46-354B7EA6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12.05.2023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672C6A-C762-536A-6707-134E8D92A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4A084A-08D6-D185-8F20-DF8EEB71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017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2D371-8C46-6CEF-9320-14A89DD5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A4B86B-DE6D-035E-BE9A-AF62E7C4B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F15513-6EDD-3673-DC49-197FCECDA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918BD94-647E-F547-6705-A87EE6630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848F463-9D48-1E4C-7797-C25980DAB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7D619F7-A0AB-6244-B81D-ADB95694F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12.05.2023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CA6A724-2869-FBA6-E61C-4BF403A6B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6E3E2D8-3BB0-59E0-C230-0F2D5BC2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6598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44566-83F5-5545-B8CD-E57D7FC9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06ECC3C-5E5B-D0D8-18C7-251589E29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12.05.2023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47B2A25-ACBD-5808-24E2-4D32447DD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90460A-1149-2A44-E4CF-27EF9F13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160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D283987-4288-72BF-4A95-5DD955396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12.05.2023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958270A-6EC7-3113-F2D1-C790B920F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DDDC12-3A89-72CB-1856-32C58BA4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2561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8E50F-8FEB-AC2F-8CAB-5F6F63C23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881677-3BBB-B232-E3D7-16CA0DF34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4747CE-8D37-5986-52CC-C302EF023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4A00027-12DB-4A20-FF2F-6CDEC1B7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12.05.2023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DE427F-6A3C-9596-38A3-25B4C94B0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2885F4-AA00-CC94-6897-D38A127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490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BB8F8-6285-EB45-39A5-E6CBCB15E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5751422-0449-F701-F5E0-A5FBBF7FB1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E4A263-703D-B745-7674-4D8033A4F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DC48ED-8375-710C-D082-713D6A10A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12.05.2023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36868C-E79B-A394-CAE2-EE3311F5A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6468BD-9870-BE3D-DDB9-64F1D49A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8810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8D1B7D-5AE8-A361-850E-86EA0F1AF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D00FBC-E662-BB2C-22EC-3542F10F2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1DEA32-C991-E9E4-C751-D310E5138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22F87-6080-A941-8792-5A20AC38B2C3}" type="datetimeFigureOut">
              <a:rPr lang="ru-RU" smtClean="0"/>
              <a:t>12.05.2023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2F1524-F40E-9B5C-EEF9-13FA86241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77AEC1-52C3-AFB3-28D7-40A8B0076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757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lck.ru/34N8R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4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26.png"/><Relationship Id="rId10" Type="http://schemas.microsoft.com/office/2007/relationships/diagramDrawing" Target="../diagrams/drawing1.xml"/><Relationship Id="rId4" Type="http://schemas.openxmlformats.org/officeDocument/2006/relationships/image" Target="../media/image25.png"/><Relationship Id="rId9" Type="http://schemas.openxmlformats.org/officeDocument/2006/relationships/diagramColors" Target="../diagrams/colors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clck.ru/34N8Rt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5420"/>
            <a:ext cx="9144000" cy="2171514"/>
          </a:xfrm>
        </p:spPr>
        <p:txBody>
          <a:bodyPr>
            <a:normAutofit/>
          </a:bodyPr>
          <a:lstStyle/>
          <a:p>
            <a:r>
              <a:rPr lang="ru-RU" sz="6600" dirty="0">
                <a:solidFill>
                  <a:srgbClr val="C00000"/>
                </a:solidFill>
              </a:rPr>
              <a:t>Переговоры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1087"/>
            <a:ext cx="9144000" cy="146105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Подготовка к переговорам</a:t>
            </a:r>
          </a:p>
          <a:p>
            <a:r>
              <a:rPr lang="ru-RU" dirty="0"/>
              <a:t>Управление переговорным процессом</a:t>
            </a:r>
          </a:p>
          <a:p>
            <a:r>
              <a:rPr lang="ru-RU" dirty="0"/>
              <a:t>Аргументация и влияние</a:t>
            </a:r>
          </a:p>
          <a:p>
            <a:r>
              <a:rPr lang="ru-RU" dirty="0"/>
              <a:t>Эмоциональный интеллект в переговорах</a:t>
            </a:r>
          </a:p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6349" y="37686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WATNA</a:t>
            </a:r>
            <a:r>
              <a:rPr lang="ru-RU"/>
              <a:t> / ХАОС</a:t>
            </a:r>
            <a:endParaRPr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050CBB3-25E8-56EB-5593-6950329E9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275643"/>
            <a:ext cx="11343861" cy="5390199"/>
          </a:xfrm>
        </p:spPr>
        <p:txBody>
          <a:bodyPr>
            <a:normAutofit fontScale="77500" lnSpcReduction="20000"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lang="en" sz="3100" b="1" dirty="0"/>
              <a:t>WATNA</a:t>
            </a:r>
            <a:r>
              <a:rPr lang="en" sz="3100" dirty="0"/>
              <a:t> (</a:t>
            </a:r>
            <a:r>
              <a:rPr lang="en-US" sz="3100" dirty="0"/>
              <a:t>Worst Alternative To Negotiation Agreement</a:t>
            </a:r>
            <a:r>
              <a:rPr lang="en" sz="3100" dirty="0"/>
              <a:t>) </a:t>
            </a:r>
            <a:r>
              <a:rPr lang="ru-RU" sz="3100" dirty="0"/>
              <a:t>или</a:t>
            </a:r>
          </a:p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lang="ru-RU" sz="3100" b="1" dirty="0"/>
              <a:t>ХАОС</a:t>
            </a:r>
            <a:r>
              <a:rPr lang="ru-RU" sz="3100" dirty="0"/>
              <a:t> (Худшая Альтернатива Обсуждаемому Соглашению)</a:t>
            </a:r>
          </a:p>
          <a:p>
            <a:pPr marL="0" marR="5080" indent="0">
              <a:lnSpc>
                <a:spcPct val="120000"/>
              </a:lnSpc>
              <a:buNone/>
            </a:pPr>
            <a:r>
              <a:rPr lang="ru-RU" sz="3100" dirty="0"/>
              <a:t>— наименее выгодный для нас альтернативный курс действий, который сторона может предпринять, если переговоры не удаются и соглашение не может быть достигнуто.</a:t>
            </a:r>
            <a:endParaRPr lang="ru-RU" sz="4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lang="ru-RU" sz="3100" dirty="0"/>
              <a:t>Какой самый негативный вариант развития событий для нас, если не договоримся?</a:t>
            </a:r>
          </a:p>
          <a:p>
            <a:pPr marL="469900"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Уход программиста вместе с его подопечным в другую компанию.</a:t>
            </a:r>
          </a:p>
          <a:p>
            <a:pPr marL="469900"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Распространит много негатива о компании (внутри и снаружи)</a:t>
            </a: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lang="ru-RU" sz="3100" dirty="0"/>
              <a:t>Какой самый негативный вариант развития событий для другой стороны, если не договоримся?</a:t>
            </a:r>
          </a:p>
          <a:p>
            <a:pPr marL="469900"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Будет искать очень долго (сложно найти работу на такую ЗП)</a:t>
            </a:r>
            <a:endParaRPr lang="ru-RU" dirty="0"/>
          </a:p>
          <a:p>
            <a:pPr marL="0" indent="0">
              <a:lnSpc>
                <a:spcPct val="120000"/>
              </a:lnSpc>
              <a:spcBef>
                <a:spcPts val="1500"/>
              </a:spcBef>
              <a:buNone/>
            </a:pPr>
            <a:r>
              <a:rPr lang="ru-RU" sz="2600" b="1" dirty="0"/>
              <a:t>Кейс: Ведущий программист просит внеочередную прибавку к жалованию в $1000 в марте, угрожая уходом.</a:t>
            </a:r>
            <a:br>
              <a:rPr lang="ru-RU" sz="2600" b="1" dirty="0"/>
            </a:br>
            <a:r>
              <a:rPr lang="ru-RU" sz="2600" dirty="0"/>
              <a:t>Худший для нас вариант — уход программиста вместе с его подопечным в другую компанию.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37C702-7525-4478-F1D5-6F92DD2697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525"/>
          <a:stretch/>
        </p:blipFill>
        <p:spPr>
          <a:xfrm>
            <a:off x="5664200" y="0"/>
            <a:ext cx="6527800" cy="11598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16680"/>
            <a:ext cx="653344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ZOPA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07B14F0-4ED8-FE78-0D51-8C5F394FD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460"/>
            <a:ext cx="10515600" cy="4639711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" b="1" dirty="0"/>
              <a:t>ZOPA</a:t>
            </a:r>
            <a:r>
              <a:rPr lang="en" dirty="0"/>
              <a:t> — Zone of Possible Agreement.</a:t>
            </a:r>
            <a:endParaRPr lang="ru-RU" dirty="0"/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dirty="0"/>
              <a:t>— </a:t>
            </a:r>
            <a:r>
              <a:rPr lang="ru-RU" b="1" dirty="0"/>
              <a:t>зона возможного соглашения, </a:t>
            </a:r>
            <a:r>
              <a:rPr lang="ru-RU" dirty="0"/>
              <a:t>определяется:</a:t>
            </a:r>
          </a:p>
          <a:p>
            <a:pPr marR="951230">
              <a:lnSpc>
                <a:spcPct val="100000"/>
              </a:lnSpc>
              <a:tabLst>
                <a:tab pos="298450" algn="l"/>
              </a:tabLst>
            </a:pPr>
            <a:r>
              <a:rPr lang="ru-RU" dirty="0"/>
              <a:t>границей, дальше которой вы не можете пойти в своих уступках</a:t>
            </a:r>
          </a:p>
          <a:p>
            <a:pPr marR="5080">
              <a:lnSpc>
                <a:spcPct val="100000"/>
              </a:lnSpc>
              <a:tabLst>
                <a:tab pos="298450" algn="l"/>
              </a:tabLst>
            </a:pPr>
            <a:r>
              <a:rPr lang="ru-RU" dirty="0"/>
              <a:t>границей возможностей ваших оппонентов, дальше которой они не могут пойти в своих уступках (за ней идет </a:t>
            </a:r>
            <a:r>
              <a:rPr lang="en" dirty="0"/>
              <a:t>BATNA)</a:t>
            </a:r>
            <a:endParaRPr lang="ru-RU" dirty="0"/>
          </a:p>
          <a:p>
            <a:pPr marL="0" marR="5080" indent="0">
              <a:lnSpc>
                <a:spcPct val="100000"/>
              </a:lnSpc>
              <a:buNone/>
              <a:tabLst>
                <a:tab pos="298450" algn="l"/>
              </a:tabLst>
            </a:pPr>
            <a:endParaRPr lang="en-US" i="1" dirty="0"/>
          </a:p>
          <a:p>
            <a:pPr marR="5080">
              <a:lnSpc>
                <a:spcPct val="100000"/>
              </a:lnSpc>
              <a:tabLst>
                <a:tab pos="298450" algn="l"/>
              </a:tabLst>
            </a:pPr>
            <a:r>
              <a:rPr lang="ru-RU" dirty="0"/>
              <a:t>Компания: </a:t>
            </a:r>
            <a:r>
              <a:rPr lang="ru-RU" i="1" dirty="0"/>
              <a:t>«Можем поднять ЗП максимум на </a:t>
            </a:r>
            <a:r>
              <a:rPr lang="en-US" i="1" dirty="0"/>
              <a:t>$</a:t>
            </a:r>
            <a:r>
              <a:rPr lang="ru-RU" i="1" dirty="0"/>
              <a:t>200»</a:t>
            </a:r>
          </a:p>
          <a:p>
            <a:pPr marR="5080">
              <a:lnSpc>
                <a:spcPct val="100000"/>
              </a:lnSpc>
              <a:tabLst>
                <a:tab pos="298450" algn="l"/>
              </a:tabLst>
            </a:pPr>
            <a:r>
              <a:rPr lang="ru-RU" dirty="0"/>
              <a:t>Сотрудник: </a:t>
            </a:r>
            <a:r>
              <a:rPr lang="ru-RU" i="1" dirty="0"/>
              <a:t>«Пусть поднимут ЗП хотя бы на $100»</a:t>
            </a:r>
            <a:endParaRPr lang="en-US" i="1" dirty="0"/>
          </a:p>
          <a:p>
            <a:pPr marR="5080">
              <a:lnSpc>
                <a:spcPct val="100000"/>
              </a:lnSpc>
              <a:tabLst>
                <a:tab pos="298450" algn="l"/>
              </a:tabLst>
            </a:pPr>
            <a:r>
              <a:rPr lang="en-US" dirty="0"/>
              <a:t>ZOPA — $100–200</a:t>
            </a:r>
            <a:endParaRPr lang="en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E5057F-C9B8-69DF-B987-BBC4D4474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113832"/>
            <a:ext cx="4368800" cy="21897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9417" y="441858"/>
            <a:ext cx="511202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Визуализация ZOPA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0C66BB-796C-221A-6A48-B3E955266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87" y="1626842"/>
            <a:ext cx="4850293" cy="4688492"/>
          </a:xfrm>
        </p:spPr>
        <p:txBody>
          <a:bodyPr>
            <a:normAutofit fontScale="85000" lnSpcReduction="10000"/>
          </a:bodyPr>
          <a:lstStyle/>
          <a:p>
            <a:pPr marL="252000" indent="-252000">
              <a:lnSpc>
                <a:spcPct val="120000"/>
              </a:lnSpc>
              <a:spcBef>
                <a:spcPts val="940"/>
              </a:spcBef>
            </a:pPr>
            <a:r>
              <a:rPr lang="ru-RU" dirty="0"/>
              <a:t>Вы готовы поднять программисту ЗП не на $1000, а на $200 с определенными условиями.</a:t>
            </a:r>
          </a:p>
          <a:p>
            <a:pPr marL="252000" indent="-252000">
              <a:lnSpc>
                <a:spcPct val="120000"/>
              </a:lnSpc>
              <a:spcBef>
                <a:spcPts val="1310"/>
              </a:spcBef>
            </a:pPr>
            <a:r>
              <a:rPr lang="ru-RU" dirty="0"/>
              <a:t>Ваш коридор: $0-200.</a:t>
            </a:r>
          </a:p>
          <a:p>
            <a:pPr marL="252000" marR="5080" indent="-252000">
              <a:lnSpc>
                <a:spcPct val="120000"/>
              </a:lnSpc>
            </a:pPr>
            <a:r>
              <a:rPr lang="ru-RU" dirty="0"/>
              <a:t>Он готов согласиться на сделку, если сумма повышения будет от $150. Если сумма меньше, то человек уходит.</a:t>
            </a:r>
          </a:p>
          <a:p>
            <a:pPr marL="252000" indent="-252000">
              <a:lnSpc>
                <a:spcPct val="120000"/>
              </a:lnSpc>
              <a:spcBef>
                <a:spcPts val="1310"/>
              </a:spcBef>
            </a:pPr>
            <a:r>
              <a:rPr lang="en" dirty="0"/>
              <a:t>ZOPA: $150-200.</a:t>
            </a:r>
          </a:p>
        </p:txBody>
      </p:sp>
      <p:sp>
        <p:nvSpPr>
          <p:cNvPr id="5" name="AutoShape 449">
            <a:extLst>
              <a:ext uri="{FF2B5EF4-FFF2-40B4-BE49-F238E27FC236}">
                <a16:creationId xmlns:a16="http://schemas.microsoft.com/office/drawing/2014/main" id="{74EE0F12-1FDA-BDF6-396B-F4AF1259F610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7595763" y="1844147"/>
            <a:ext cx="144988" cy="796806"/>
          </a:xfrm>
          <a:custGeom>
            <a:avLst/>
            <a:gdLst>
              <a:gd name="T0" fmla="+- 0 11060 10598"/>
              <a:gd name="T1" fmla="*/ T0 w 462"/>
              <a:gd name="T2" fmla="+- 0 6594 4287"/>
              <a:gd name="T3" fmla="*/ 6594 h 2539"/>
              <a:gd name="T4" fmla="+- 0 11058 10598"/>
              <a:gd name="T5" fmla="*/ T4 w 462"/>
              <a:gd name="T6" fmla="+- 0 6582 4287"/>
              <a:gd name="T7" fmla="*/ 6582 h 2539"/>
              <a:gd name="T8" fmla="+- 0 11051 10598"/>
              <a:gd name="T9" fmla="*/ T8 w 462"/>
              <a:gd name="T10" fmla="+- 0 6572 4287"/>
              <a:gd name="T11" fmla="*/ 6572 h 2539"/>
              <a:gd name="T12" fmla="+- 0 11040 10598"/>
              <a:gd name="T13" fmla="*/ T12 w 462"/>
              <a:gd name="T14" fmla="+- 0 6565 4287"/>
              <a:gd name="T15" fmla="*/ 6565 h 2539"/>
              <a:gd name="T16" fmla="+- 0 11028 10598"/>
              <a:gd name="T17" fmla="*/ T16 w 462"/>
              <a:gd name="T18" fmla="+- 0 6562 4287"/>
              <a:gd name="T19" fmla="*/ 6562 h 2539"/>
              <a:gd name="T20" fmla="+- 0 11017 10598"/>
              <a:gd name="T21" fmla="*/ T20 w 462"/>
              <a:gd name="T22" fmla="+- 0 6565 4287"/>
              <a:gd name="T23" fmla="*/ 6565 h 2539"/>
              <a:gd name="T24" fmla="+- 0 11006 10598"/>
              <a:gd name="T25" fmla="*/ T24 w 462"/>
              <a:gd name="T26" fmla="+- 0 6572 4287"/>
              <a:gd name="T27" fmla="*/ 6572 h 2539"/>
              <a:gd name="T28" fmla="+- 0 10829 10598"/>
              <a:gd name="T29" fmla="*/ T28 w 462"/>
              <a:gd name="T30" fmla="+- 0 6749 4287"/>
              <a:gd name="T31" fmla="*/ 6749 h 2539"/>
              <a:gd name="T32" fmla="+- 0 10652 10598"/>
              <a:gd name="T33" fmla="*/ T32 w 462"/>
              <a:gd name="T34" fmla="+- 0 6572 4287"/>
              <a:gd name="T35" fmla="*/ 6572 h 2539"/>
              <a:gd name="T36" fmla="+- 0 10641 10598"/>
              <a:gd name="T37" fmla="*/ T36 w 462"/>
              <a:gd name="T38" fmla="+- 0 6565 4287"/>
              <a:gd name="T39" fmla="*/ 6565 h 2539"/>
              <a:gd name="T40" fmla="+- 0 10630 10598"/>
              <a:gd name="T41" fmla="*/ T40 w 462"/>
              <a:gd name="T42" fmla="+- 0 6562 4287"/>
              <a:gd name="T43" fmla="*/ 6562 h 2539"/>
              <a:gd name="T44" fmla="+- 0 10618 10598"/>
              <a:gd name="T45" fmla="*/ T44 w 462"/>
              <a:gd name="T46" fmla="+- 0 6565 4287"/>
              <a:gd name="T47" fmla="*/ 6565 h 2539"/>
              <a:gd name="T48" fmla="+- 0 10608 10598"/>
              <a:gd name="T49" fmla="*/ T48 w 462"/>
              <a:gd name="T50" fmla="+- 0 6572 4287"/>
              <a:gd name="T51" fmla="*/ 6572 h 2539"/>
              <a:gd name="T52" fmla="+- 0 10601 10598"/>
              <a:gd name="T53" fmla="*/ T52 w 462"/>
              <a:gd name="T54" fmla="+- 0 6582 4287"/>
              <a:gd name="T55" fmla="*/ 6582 h 2539"/>
              <a:gd name="T56" fmla="+- 0 10598 10598"/>
              <a:gd name="T57" fmla="*/ T56 w 462"/>
              <a:gd name="T58" fmla="+- 0 6594 4287"/>
              <a:gd name="T59" fmla="*/ 6594 h 2539"/>
              <a:gd name="T60" fmla="+- 0 10601 10598"/>
              <a:gd name="T61" fmla="*/ T60 w 462"/>
              <a:gd name="T62" fmla="+- 0 6606 4287"/>
              <a:gd name="T63" fmla="*/ 6606 h 2539"/>
              <a:gd name="T64" fmla="+- 0 10608 10598"/>
              <a:gd name="T65" fmla="*/ T64 w 462"/>
              <a:gd name="T66" fmla="+- 0 6616 4287"/>
              <a:gd name="T67" fmla="*/ 6616 h 2539"/>
              <a:gd name="T68" fmla="+- 0 10798 10598"/>
              <a:gd name="T69" fmla="*/ T68 w 462"/>
              <a:gd name="T70" fmla="+- 0 6806 4287"/>
              <a:gd name="T71" fmla="*/ 6806 h 2539"/>
              <a:gd name="T72" fmla="+- 0 10798 10598"/>
              <a:gd name="T73" fmla="*/ T72 w 462"/>
              <a:gd name="T74" fmla="+- 0 6793 4287"/>
              <a:gd name="T75" fmla="*/ 6793 h 2539"/>
              <a:gd name="T76" fmla="+- 0 10860 10598"/>
              <a:gd name="T77" fmla="*/ T76 w 462"/>
              <a:gd name="T78" fmla="+- 0 6793 4287"/>
              <a:gd name="T79" fmla="*/ 6793 h 2539"/>
              <a:gd name="T80" fmla="+- 0 10860 10598"/>
              <a:gd name="T81" fmla="*/ T80 w 462"/>
              <a:gd name="T82" fmla="+- 0 6806 4287"/>
              <a:gd name="T83" fmla="*/ 6806 h 2539"/>
              <a:gd name="T84" fmla="+- 0 11051 10598"/>
              <a:gd name="T85" fmla="*/ T84 w 462"/>
              <a:gd name="T86" fmla="+- 0 6616 4287"/>
              <a:gd name="T87" fmla="*/ 6616 h 2539"/>
              <a:gd name="T88" fmla="+- 0 11058 10598"/>
              <a:gd name="T89" fmla="*/ T88 w 462"/>
              <a:gd name="T90" fmla="+- 0 6606 4287"/>
              <a:gd name="T91" fmla="*/ 6606 h 2539"/>
              <a:gd name="T92" fmla="+- 0 11060 10598"/>
              <a:gd name="T93" fmla="*/ T92 w 462"/>
              <a:gd name="T94" fmla="+- 0 6594 4287"/>
              <a:gd name="T95" fmla="*/ 6594 h 2539"/>
              <a:gd name="T96" fmla="+- 0 10860 10598"/>
              <a:gd name="T97" fmla="*/ T96 w 462"/>
              <a:gd name="T98" fmla="+- 0 6718 4287"/>
              <a:gd name="T99" fmla="*/ 6718 h 2539"/>
              <a:gd name="T100" fmla="+- 0 10860 10598"/>
              <a:gd name="T101" fmla="*/ T100 w 462"/>
              <a:gd name="T102" fmla="+- 0 4287 4287"/>
              <a:gd name="T103" fmla="*/ 4287 h 2539"/>
              <a:gd name="T104" fmla="+- 0 10798 10598"/>
              <a:gd name="T105" fmla="*/ T104 w 462"/>
              <a:gd name="T106" fmla="+- 0 4287 4287"/>
              <a:gd name="T107" fmla="*/ 4287 h 2539"/>
              <a:gd name="T108" fmla="+- 0 10798 10598"/>
              <a:gd name="T109" fmla="*/ T108 w 462"/>
              <a:gd name="T110" fmla="+- 0 6718 4287"/>
              <a:gd name="T111" fmla="*/ 6718 h 2539"/>
              <a:gd name="T112" fmla="+- 0 10829 10598"/>
              <a:gd name="T113" fmla="*/ T112 w 462"/>
              <a:gd name="T114" fmla="+- 0 6749 4287"/>
              <a:gd name="T115" fmla="*/ 6749 h 2539"/>
              <a:gd name="T116" fmla="+- 0 10860 10598"/>
              <a:gd name="T117" fmla="*/ T116 w 462"/>
              <a:gd name="T118" fmla="+- 0 6718 4287"/>
              <a:gd name="T119" fmla="*/ 6718 h 2539"/>
              <a:gd name="T120" fmla="+- 0 10860 10598"/>
              <a:gd name="T121" fmla="*/ T120 w 462"/>
              <a:gd name="T122" fmla="+- 0 6806 4287"/>
              <a:gd name="T123" fmla="*/ 6806 h 2539"/>
              <a:gd name="T124" fmla="+- 0 10860 10598"/>
              <a:gd name="T125" fmla="*/ T124 w 462"/>
              <a:gd name="T126" fmla="+- 0 6793 4287"/>
              <a:gd name="T127" fmla="*/ 6793 h 2539"/>
              <a:gd name="T128" fmla="+- 0 10798 10598"/>
              <a:gd name="T129" fmla="*/ T128 w 462"/>
              <a:gd name="T130" fmla="+- 0 6793 4287"/>
              <a:gd name="T131" fmla="*/ 6793 h 2539"/>
              <a:gd name="T132" fmla="+- 0 10798 10598"/>
              <a:gd name="T133" fmla="*/ T132 w 462"/>
              <a:gd name="T134" fmla="+- 0 6806 4287"/>
              <a:gd name="T135" fmla="*/ 6806 h 2539"/>
              <a:gd name="T136" fmla="+- 0 10807 10598"/>
              <a:gd name="T137" fmla="*/ T136 w 462"/>
              <a:gd name="T138" fmla="+- 0 6815 4287"/>
              <a:gd name="T139" fmla="*/ 6815 h 2539"/>
              <a:gd name="T140" fmla="+- 0 10817 10598"/>
              <a:gd name="T141" fmla="*/ T140 w 462"/>
              <a:gd name="T142" fmla="+- 0 6822 4287"/>
              <a:gd name="T143" fmla="*/ 6822 h 2539"/>
              <a:gd name="T144" fmla="+- 0 10829 10598"/>
              <a:gd name="T145" fmla="*/ T144 w 462"/>
              <a:gd name="T146" fmla="+- 0 6825 4287"/>
              <a:gd name="T147" fmla="*/ 6825 h 2539"/>
              <a:gd name="T148" fmla="+- 0 10841 10598"/>
              <a:gd name="T149" fmla="*/ T148 w 462"/>
              <a:gd name="T150" fmla="+- 0 6822 4287"/>
              <a:gd name="T151" fmla="*/ 6822 h 2539"/>
              <a:gd name="T152" fmla="+- 0 10851 10598"/>
              <a:gd name="T153" fmla="*/ T152 w 462"/>
              <a:gd name="T154" fmla="+- 0 6815 4287"/>
              <a:gd name="T155" fmla="*/ 6815 h 2539"/>
              <a:gd name="T156" fmla="+- 0 10860 10598"/>
              <a:gd name="T157" fmla="*/ T156 w 462"/>
              <a:gd name="T158" fmla="+- 0 6806 4287"/>
              <a:gd name="T159" fmla="*/ 6806 h 253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</a:cxnLst>
            <a:rect l="0" t="0" r="r" b="b"/>
            <a:pathLst>
              <a:path w="462" h="2539">
                <a:moveTo>
                  <a:pt x="462" y="2307"/>
                </a:moveTo>
                <a:lnTo>
                  <a:pt x="460" y="2295"/>
                </a:lnTo>
                <a:lnTo>
                  <a:pt x="453" y="2285"/>
                </a:lnTo>
                <a:lnTo>
                  <a:pt x="442" y="2278"/>
                </a:lnTo>
                <a:lnTo>
                  <a:pt x="430" y="2275"/>
                </a:lnTo>
                <a:lnTo>
                  <a:pt x="419" y="2278"/>
                </a:lnTo>
                <a:lnTo>
                  <a:pt x="408" y="2285"/>
                </a:lnTo>
                <a:lnTo>
                  <a:pt x="231" y="2462"/>
                </a:lnTo>
                <a:lnTo>
                  <a:pt x="54" y="2285"/>
                </a:lnTo>
                <a:lnTo>
                  <a:pt x="43" y="2278"/>
                </a:lnTo>
                <a:lnTo>
                  <a:pt x="32" y="2275"/>
                </a:lnTo>
                <a:lnTo>
                  <a:pt x="20" y="2278"/>
                </a:lnTo>
                <a:lnTo>
                  <a:pt x="10" y="2285"/>
                </a:lnTo>
                <a:lnTo>
                  <a:pt x="3" y="2295"/>
                </a:lnTo>
                <a:lnTo>
                  <a:pt x="0" y="2307"/>
                </a:lnTo>
                <a:lnTo>
                  <a:pt x="3" y="2319"/>
                </a:lnTo>
                <a:lnTo>
                  <a:pt x="10" y="2329"/>
                </a:lnTo>
                <a:lnTo>
                  <a:pt x="200" y="2519"/>
                </a:lnTo>
                <a:lnTo>
                  <a:pt x="200" y="2506"/>
                </a:lnTo>
                <a:lnTo>
                  <a:pt x="262" y="2506"/>
                </a:lnTo>
                <a:lnTo>
                  <a:pt x="262" y="2519"/>
                </a:lnTo>
                <a:lnTo>
                  <a:pt x="453" y="2329"/>
                </a:lnTo>
                <a:lnTo>
                  <a:pt x="460" y="2319"/>
                </a:lnTo>
                <a:lnTo>
                  <a:pt x="462" y="2307"/>
                </a:lnTo>
                <a:close/>
                <a:moveTo>
                  <a:pt x="262" y="2431"/>
                </a:moveTo>
                <a:lnTo>
                  <a:pt x="262" y="0"/>
                </a:lnTo>
                <a:lnTo>
                  <a:pt x="200" y="0"/>
                </a:lnTo>
                <a:lnTo>
                  <a:pt x="200" y="2431"/>
                </a:lnTo>
                <a:lnTo>
                  <a:pt x="231" y="2462"/>
                </a:lnTo>
                <a:lnTo>
                  <a:pt x="262" y="2431"/>
                </a:lnTo>
                <a:close/>
                <a:moveTo>
                  <a:pt x="262" y="2519"/>
                </a:moveTo>
                <a:lnTo>
                  <a:pt x="262" y="2506"/>
                </a:lnTo>
                <a:lnTo>
                  <a:pt x="200" y="2506"/>
                </a:lnTo>
                <a:lnTo>
                  <a:pt x="200" y="2519"/>
                </a:lnTo>
                <a:lnTo>
                  <a:pt x="209" y="2528"/>
                </a:lnTo>
                <a:lnTo>
                  <a:pt x="219" y="2535"/>
                </a:lnTo>
                <a:lnTo>
                  <a:pt x="231" y="2538"/>
                </a:lnTo>
                <a:lnTo>
                  <a:pt x="243" y="2535"/>
                </a:lnTo>
                <a:lnTo>
                  <a:pt x="253" y="2528"/>
                </a:lnTo>
                <a:lnTo>
                  <a:pt x="262" y="25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ru-RU"/>
          </a:p>
        </p:txBody>
      </p:sp>
      <p:sp>
        <p:nvSpPr>
          <p:cNvPr id="6" name="AutoShape 448">
            <a:extLst>
              <a:ext uri="{FF2B5EF4-FFF2-40B4-BE49-F238E27FC236}">
                <a16:creationId xmlns:a16="http://schemas.microsoft.com/office/drawing/2014/main" id="{31486402-EC4D-4EE6-E379-869039A723E3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10101122" y="5054374"/>
            <a:ext cx="144988" cy="796806"/>
          </a:xfrm>
          <a:custGeom>
            <a:avLst/>
            <a:gdLst>
              <a:gd name="T0" fmla="+- 0 20625 20625"/>
              <a:gd name="T1" fmla="*/ T0 w 462"/>
              <a:gd name="T2" fmla="+- 0 17646 17416"/>
              <a:gd name="T3" fmla="*/ 17646 h 2539"/>
              <a:gd name="T4" fmla="+- 0 20627 20625"/>
              <a:gd name="T5" fmla="*/ T4 w 462"/>
              <a:gd name="T6" fmla="+- 0 17658 17416"/>
              <a:gd name="T7" fmla="*/ 17658 h 2539"/>
              <a:gd name="T8" fmla="+- 0 20634 20625"/>
              <a:gd name="T9" fmla="*/ T8 w 462"/>
              <a:gd name="T10" fmla="+- 0 17668 17416"/>
              <a:gd name="T11" fmla="*/ 17668 h 2539"/>
              <a:gd name="T12" fmla="+- 0 20645 20625"/>
              <a:gd name="T13" fmla="*/ T12 w 462"/>
              <a:gd name="T14" fmla="+- 0 17675 17416"/>
              <a:gd name="T15" fmla="*/ 17675 h 2539"/>
              <a:gd name="T16" fmla="+- 0 20657 20625"/>
              <a:gd name="T17" fmla="*/ T16 w 462"/>
              <a:gd name="T18" fmla="+- 0 17678 17416"/>
              <a:gd name="T19" fmla="*/ 17678 h 2539"/>
              <a:gd name="T20" fmla="+- 0 20668 20625"/>
              <a:gd name="T21" fmla="*/ T20 w 462"/>
              <a:gd name="T22" fmla="+- 0 17675 17416"/>
              <a:gd name="T23" fmla="*/ 17675 h 2539"/>
              <a:gd name="T24" fmla="+- 0 20679 20625"/>
              <a:gd name="T25" fmla="*/ T24 w 462"/>
              <a:gd name="T26" fmla="+- 0 17668 17416"/>
              <a:gd name="T27" fmla="*/ 17668 h 2539"/>
              <a:gd name="T28" fmla="+- 0 20856 20625"/>
              <a:gd name="T29" fmla="*/ T28 w 462"/>
              <a:gd name="T30" fmla="+- 0 17491 17416"/>
              <a:gd name="T31" fmla="*/ 17491 h 2539"/>
              <a:gd name="T32" fmla="+- 0 21033 20625"/>
              <a:gd name="T33" fmla="*/ T32 w 462"/>
              <a:gd name="T34" fmla="+- 0 17668 17416"/>
              <a:gd name="T35" fmla="*/ 17668 h 2539"/>
              <a:gd name="T36" fmla="+- 0 21044 20625"/>
              <a:gd name="T37" fmla="*/ T36 w 462"/>
              <a:gd name="T38" fmla="+- 0 17675 17416"/>
              <a:gd name="T39" fmla="*/ 17675 h 2539"/>
              <a:gd name="T40" fmla="+- 0 21055 20625"/>
              <a:gd name="T41" fmla="*/ T40 w 462"/>
              <a:gd name="T42" fmla="+- 0 17678 17416"/>
              <a:gd name="T43" fmla="*/ 17678 h 2539"/>
              <a:gd name="T44" fmla="+- 0 21067 20625"/>
              <a:gd name="T45" fmla="*/ T44 w 462"/>
              <a:gd name="T46" fmla="+- 0 17675 17416"/>
              <a:gd name="T47" fmla="*/ 17675 h 2539"/>
              <a:gd name="T48" fmla="+- 0 21078 20625"/>
              <a:gd name="T49" fmla="*/ T48 w 462"/>
              <a:gd name="T50" fmla="+- 0 17668 17416"/>
              <a:gd name="T51" fmla="*/ 17668 h 2539"/>
              <a:gd name="T52" fmla="+- 0 21084 20625"/>
              <a:gd name="T53" fmla="*/ T52 w 462"/>
              <a:gd name="T54" fmla="+- 0 17658 17416"/>
              <a:gd name="T55" fmla="*/ 17658 h 2539"/>
              <a:gd name="T56" fmla="+- 0 21087 20625"/>
              <a:gd name="T57" fmla="*/ T56 w 462"/>
              <a:gd name="T58" fmla="+- 0 17646 17416"/>
              <a:gd name="T59" fmla="*/ 17646 h 2539"/>
              <a:gd name="T60" fmla="+- 0 21084 20625"/>
              <a:gd name="T61" fmla="*/ T60 w 462"/>
              <a:gd name="T62" fmla="+- 0 17634 17416"/>
              <a:gd name="T63" fmla="*/ 17634 h 2539"/>
              <a:gd name="T64" fmla="+- 0 21078 20625"/>
              <a:gd name="T65" fmla="*/ T64 w 462"/>
              <a:gd name="T66" fmla="+- 0 17624 17416"/>
              <a:gd name="T67" fmla="*/ 17624 h 2539"/>
              <a:gd name="T68" fmla="+- 0 20887 20625"/>
              <a:gd name="T69" fmla="*/ T68 w 462"/>
              <a:gd name="T70" fmla="+- 0 17434 17416"/>
              <a:gd name="T71" fmla="*/ 17434 h 2539"/>
              <a:gd name="T72" fmla="+- 0 20887 20625"/>
              <a:gd name="T73" fmla="*/ T72 w 462"/>
              <a:gd name="T74" fmla="+- 0 17447 17416"/>
              <a:gd name="T75" fmla="*/ 17447 h 2539"/>
              <a:gd name="T76" fmla="+- 0 20825 20625"/>
              <a:gd name="T77" fmla="*/ T76 w 462"/>
              <a:gd name="T78" fmla="+- 0 17447 17416"/>
              <a:gd name="T79" fmla="*/ 17447 h 2539"/>
              <a:gd name="T80" fmla="+- 0 20825 20625"/>
              <a:gd name="T81" fmla="*/ T80 w 462"/>
              <a:gd name="T82" fmla="+- 0 17434 17416"/>
              <a:gd name="T83" fmla="*/ 17434 h 2539"/>
              <a:gd name="T84" fmla="+- 0 20634 20625"/>
              <a:gd name="T85" fmla="*/ T84 w 462"/>
              <a:gd name="T86" fmla="+- 0 17624 17416"/>
              <a:gd name="T87" fmla="*/ 17624 h 2539"/>
              <a:gd name="T88" fmla="+- 0 20627 20625"/>
              <a:gd name="T89" fmla="*/ T88 w 462"/>
              <a:gd name="T90" fmla="+- 0 17634 17416"/>
              <a:gd name="T91" fmla="*/ 17634 h 2539"/>
              <a:gd name="T92" fmla="+- 0 20625 20625"/>
              <a:gd name="T93" fmla="*/ T92 w 462"/>
              <a:gd name="T94" fmla="+- 0 17646 17416"/>
              <a:gd name="T95" fmla="*/ 17646 h 2539"/>
              <a:gd name="T96" fmla="+- 0 20825 20625"/>
              <a:gd name="T97" fmla="*/ T96 w 462"/>
              <a:gd name="T98" fmla="+- 0 17522 17416"/>
              <a:gd name="T99" fmla="*/ 17522 h 2539"/>
              <a:gd name="T100" fmla="+- 0 20825 20625"/>
              <a:gd name="T101" fmla="*/ T100 w 462"/>
              <a:gd name="T102" fmla="+- 0 19954 17416"/>
              <a:gd name="T103" fmla="*/ 19954 h 2539"/>
              <a:gd name="T104" fmla="+- 0 20887 20625"/>
              <a:gd name="T105" fmla="*/ T104 w 462"/>
              <a:gd name="T106" fmla="+- 0 19954 17416"/>
              <a:gd name="T107" fmla="*/ 19954 h 2539"/>
              <a:gd name="T108" fmla="+- 0 20887 20625"/>
              <a:gd name="T109" fmla="*/ T108 w 462"/>
              <a:gd name="T110" fmla="+- 0 17522 17416"/>
              <a:gd name="T111" fmla="*/ 17522 h 2539"/>
              <a:gd name="T112" fmla="+- 0 20856 20625"/>
              <a:gd name="T113" fmla="*/ T112 w 462"/>
              <a:gd name="T114" fmla="+- 0 17491 17416"/>
              <a:gd name="T115" fmla="*/ 17491 h 2539"/>
              <a:gd name="T116" fmla="+- 0 20825 20625"/>
              <a:gd name="T117" fmla="*/ T116 w 462"/>
              <a:gd name="T118" fmla="+- 0 17522 17416"/>
              <a:gd name="T119" fmla="*/ 17522 h 2539"/>
              <a:gd name="T120" fmla="+- 0 20825 20625"/>
              <a:gd name="T121" fmla="*/ T120 w 462"/>
              <a:gd name="T122" fmla="+- 0 17434 17416"/>
              <a:gd name="T123" fmla="*/ 17434 h 2539"/>
              <a:gd name="T124" fmla="+- 0 20825 20625"/>
              <a:gd name="T125" fmla="*/ T124 w 462"/>
              <a:gd name="T126" fmla="+- 0 17447 17416"/>
              <a:gd name="T127" fmla="*/ 17447 h 2539"/>
              <a:gd name="T128" fmla="+- 0 20887 20625"/>
              <a:gd name="T129" fmla="*/ T128 w 462"/>
              <a:gd name="T130" fmla="+- 0 17447 17416"/>
              <a:gd name="T131" fmla="*/ 17447 h 2539"/>
              <a:gd name="T132" fmla="+- 0 20887 20625"/>
              <a:gd name="T133" fmla="*/ T132 w 462"/>
              <a:gd name="T134" fmla="+- 0 17434 17416"/>
              <a:gd name="T135" fmla="*/ 17434 h 2539"/>
              <a:gd name="T136" fmla="+- 0 20878 20625"/>
              <a:gd name="T137" fmla="*/ T136 w 462"/>
              <a:gd name="T138" fmla="+- 0 17425 17416"/>
              <a:gd name="T139" fmla="*/ 17425 h 2539"/>
              <a:gd name="T140" fmla="+- 0 20868 20625"/>
              <a:gd name="T141" fmla="*/ T140 w 462"/>
              <a:gd name="T142" fmla="+- 0 17418 17416"/>
              <a:gd name="T143" fmla="*/ 17418 h 2539"/>
              <a:gd name="T144" fmla="+- 0 20856 20625"/>
              <a:gd name="T145" fmla="*/ T144 w 462"/>
              <a:gd name="T146" fmla="+- 0 17416 17416"/>
              <a:gd name="T147" fmla="*/ 17416 h 2539"/>
              <a:gd name="T148" fmla="+- 0 20844 20625"/>
              <a:gd name="T149" fmla="*/ T148 w 462"/>
              <a:gd name="T150" fmla="+- 0 17418 17416"/>
              <a:gd name="T151" fmla="*/ 17418 h 2539"/>
              <a:gd name="T152" fmla="+- 0 20834 20625"/>
              <a:gd name="T153" fmla="*/ T152 w 462"/>
              <a:gd name="T154" fmla="+- 0 17425 17416"/>
              <a:gd name="T155" fmla="*/ 17425 h 2539"/>
              <a:gd name="T156" fmla="+- 0 20825 20625"/>
              <a:gd name="T157" fmla="*/ T156 w 462"/>
              <a:gd name="T158" fmla="+- 0 17434 17416"/>
              <a:gd name="T159" fmla="*/ 17434 h 253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</a:cxnLst>
            <a:rect l="0" t="0" r="r" b="b"/>
            <a:pathLst>
              <a:path w="462" h="2539">
                <a:moveTo>
                  <a:pt x="0" y="230"/>
                </a:moveTo>
                <a:lnTo>
                  <a:pt x="2" y="242"/>
                </a:lnTo>
                <a:lnTo>
                  <a:pt x="9" y="252"/>
                </a:lnTo>
                <a:lnTo>
                  <a:pt x="20" y="259"/>
                </a:lnTo>
                <a:lnTo>
                  <a:pt x="32" y="262"/>
                </a:lnTo>
                <a:lnTo>
                  <a:pt x="43" y="259"/>
                </a:lnTo>
                <a:lnTo>
                  <a:pt x="54" y="252"/>
                </a:lnTo>
                <a:lnTo>
                  <a:pt x="231" y="75"/>
                </a:lnTo>
                <a:lnTo>
                  <a:pt x="408" y="252"/>
                </a:lnTo>
                <a:lnTo>
                  <a:pt x="419" y="259"/>
                </a:lnTo>
                <a:lnTo>
                  <a:pt x="430" y="262"/>
                </a:lnTo>
                <a:lnTo>
                  <a:pt x="442" y="259"/>
                </a:lnTo>
                <a:lnTo>
                  <a:pt x="453" y="252"/>
                </a:lnTo>
                <a:lnTo>
                  <a:pt x="459" y="242"/>
                </a:lnTo>
                <a:lnTo>
                  <a:pt x="462" y="230"/>
                </a:lnTo>
                <a:lnTo>
                  <a:pt x="459" y="218"/>
                </a:lnTo>
                <a:lnTo>
                  <a:pt x="453" y="208"/>
                </a:lnTo>
                <a:lnTo>
                  <a:pt x="262" y="18"/>
                </a:lnTo>
                <a:lnTo>
                  <a:pt x="262" y="31"/>
                </a:lnTo>
                <a:lnTo>
                  <a:pt x="200" y="31"/>
                </a:lnTo>
                <a:lnTo>
                  <a:pt x="200" y="18"/>
                </a:lnTo>
                <a:lnTo>
                  <a:pt x="9" y="208"/>
                </a:lnTo>
                <a:lnTo>
                  <a:pt x="2" y="218"/>
                </a:lnTo>
                <a:lnTo>
                  <a:pt x="0" y="230"/>
                </a:lnTo>
                <a:close/>
                <a:moveTo>
                  <a:pt x="200" y="106"/>
                </a:moveTo>
                <a:lnTo>
                  <a:pt x="200" y="2538"/>
                </a:lnTo>
                <a:lnTo>
                  <a:pt x="262" y="2538"/>
                </a:lnTo>
                <a:lnTo>
                  <a:pt x="262" y="106"/>
                </a:lnTo>
                <a:lnTo>
                  <a:pt x="231" y="75"/>
                </a:lnTo>
                <a:lnTo>
                  <a:pt x="200" y="106"/>
                </a:lnTo>
                <a:close/>
                <a:moveTo>
                  <a:pt x="200" y="18"/>
                </a:moveTo>
                <a:lnTo>
                  <a:pt x="200" y="31"/>
                </a:lnTo>
                <a:lnTo>
                  <a:pt x="262" y="31"/>
                </a:lnTo>
                <a:lnTo>
                  <a:pt x="262" y="18"/>
                </a:lnTo>
                <a:lnTo>
                  <a:pt x="253" y="9"/>
                </a:lnTo>
                <a:lnTo>
                  <a:pt x="243" y="2"/>
                </a:lnTo>
                <a:lnTo>
                  <a:pt x="231" y="0"/>
                </a:lnTo>
                <a:lnTo>
                  <a:pt x="219" y="2"/>
                </a:lnTo>
                <a:lnTo>
                  <a:pt x="209" y="9"/>
                </a:lnTo>
                <a:lnTo>
                  <a:pt x="20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855385-23C5-CF60-EEAA-7DB9FD1FBCE4}"/>
              </a:ext>
            </a:extLst>
          </p:cNvPr>
          <p:cNvSpPr txBox="1"/>
          <p:nvPr/>
        </p:nvSpPr>
        <p:spPr>
          <a:xfrm>
            <a:off x="7683366" y="1438689"/>
            <a:ext cx="3333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BATNA</a:t>
            </a:r>
          </a:p>
          <a:p>
            <a:r>
              <a:rPr lang="ru-RU"/>
              <a:t>Наименьшая сумма, за которую продавец готов продать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7993F-92EE-3DC7-54F2-B90ABD6B6351}"/>
              </a:ext>
            </a:extLst>
          </p:cNvPr>
          <p:cNvSpPr txBox="1"/>
          <p:nvPr/>
        </p:nvSpPr>
        <p:spPr>
          <a:xfrm>
            <a:off x="8992027" y="5645696"/>
            <a:ext cx="3054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BATNA</a:t>
            </a:r>
          </a:p>
          <a:p>
            <a:r>
              <a:rPr lang="ru-RU"/>
              <a:t>Наибольшая сумма, которую покупатель готов заплатить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5961DBB-E4F7-CFC5-EE2F-24C539AFA028}"/>
              </a:ext>
            </a:extLst>
          </p:cNvPr>
          <p:cNvSpPr/>
          <p:nvPr/>
        </p:nvSpPr>
        <p:spPr>
          <a:xfrm>
            <a:off x="7683366" y="2640953"/>
            <a:ext cx="4362922" cy="82186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Диапазон приемлемых цен для продавца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C3EF64D-814F-800F-4B58-83B7B1A62948}"/>
              </a:ext>
            </a:extLst>
          </p:cNvPr>
          <p:cNvSpPr/>
          <p:nvPr/>
        </p:nvSpPr>
        <p:spPr>
          <a:xfrm>
            <a:off x="5810694" y="4243756"/>
            <a:ext cx="4362922" cy="82186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Диапазон приемлемых цен для покупателя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63A3A80-2539-46F0-F7A4-C8EEEA7687EE}"/>
              </a:ext>
            </a:extLst>
          </p:cNvPr>
          <p:cNvSpPr/>
          <p:nvPr/>
        </p:nvSpPr>
        <p:spPr>
          <a:xfrm>
            <a:off x="7683366" y="3462814"/>
            <a:ext cx="2490250" cy="78094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ZOPA</a:t>
            </a:r>
            <a:endParaRPr lang="ru-RU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348" y="364435"/>
            <a:ext cx="578788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Поле торга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C23062-867B-6396-44B8-94494AA21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200592"/>
            <a:ext cx="7818782" cy="529297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400" dirty="0"/>
              <a:t>Параметры, которые влияют на переговоры:</a:t>
            </a:r>
          </a:p>
          <a:p>
            <a:pPr marL="2984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Деньги</a:t>
            </a:r>
          </a:p>
          <a:p>
            <a:pPr marL="2984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Время</a:t>
            </a:r>
          </a:p>
          <a:p>
            <a:pPr marL="2984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Условия (Если, то…)</a:t>
            </a:r>
          </a:p>
          <a:p>
            <a:pPr marL="2984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Люди</a:t>
            </a:r>
          </a:p>
          <a:p>
            <a:pPr marL="2984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Другие дополнительные значимые факторы</a:t>
            </a:r>
          </a:p>
          <a:p>
            <a:pPr marL="1270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/>
          </a:p>
          <a:p>
            <a:pPr marL="127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dirty="0"/>
              <a:t>Примеры параметров в кейсе про увольнение:</a:t>
            </a:r>
          </a:p>
          <a:p>
            <a:pPr marL="360000" indent="-360000">
              <a:lnSpc>
                <a:spcPct val="110000"/>
              </a:lnSpc>
              <a:spcBef>
                <a:spcPts val="100"/>
              </a:spcBef>
            </a:pPr>
            <a:r>
              <a:rPr lang="ru-RU" sz="2200" dirty="0"/>
              <a:t>Отпустите в отпуск</a:t>
            </a:r>
          </a:p>
          <a:p>
            <a:pPr marL="360000" indent="-360000">
              <a:lnSpc>
                <a:spcPct val="110000"/>
              </a:lnSpc>
              <a:spcBef>
                <a:spcPts val="100"/>
              </a:spcBef>
            </a:pPr>
            <a:r>
              <a:rPr lang="ru-RU" sz="2200" dirty="0"/>
              <a:t>Зона ответственности / нагрузка / позиция</a:t>
            </a:r>
          </a:p>
          <a:p>
            <a:pPr marL="817200" lvl="1" indent="-360000">
              <a:lnSpc>
                <a:spcPct val="110000"/>
              </a:lnSpc>
              <a:spcBef>
                <a:spcPts val="100"/>
              </a:spcBef>
            </a:pPr>
            <a:r>
              <a:rPr lang="ru-RU" sz="1900" dirty="0"/>
              <a:t>Уровень свободы / самостоятельности</a:t>
            </a:r>
          </a:p>
          <a:p>
            <a:pPr marL="360000" indent="-360000">
              <a:lnSpc>
                <a:spcPct val="110000"/>
              </a:lnSpc>
              <a:spcBef>
                <a:spcPts val="100"/>
              </a:spcBef>
            </a:pPr>
            <a:r>
              <a:rPr lang="ru-RU" sz="2200" dirty="0"/>
              <a:t>Условия работы</a:t>
            </a:r>
          </a:p>
          <a:p>
            <a:pPr marL="360000" indent="-360000">
              <a:lnSpc>
                <a:spcPct val="110000"/>
              </a:lnSpc>
              <a:spcBef>
                <a:spcPts val="100"/>
              </a:spcBef>
            </a:pPr>
            <a:r>
              <a:rPr lang="ru-RU" sz="2200" dirty="0"/>
              <a:t>Время: Готов ли подождать до следующего пересмотра ЗП?</a:t>
            </a:r>
          </a:p>
          <a:p>
            <a:pPr marL="360000" indent="-360000">
              <a:lnSpc>
                <a:spcPct val="110000"/>
              </a:lnSpc>
              <a:spcBef>
                <a:spcPts val="100"/>
              </a:spcBef>
            </a:pPr>
            <a:r>
              <a:rPr lang="ru-RU" sz="2200" dirty="0"/>
              <a:t>Возможность обучения за счёт компании</a:t>
            </a:r>
          </a:p>
          <a:p>
            <a:pPr marL="360000" indent="-360000">
              <a:lnSpc>
                <a:spcPct val="110000"/>
              </a:lnSpc>
              <a:spcBef>
                <a:spcPts val="100"/>
              </a:spcBef>
            </a:pPr>
            <a:r>
              <a:rPr lang="ru-RU" sz="2200" dirty="0"/>
              <a:t>Возможность перейти в другую команду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6C8C04-E99F-D090-2205-BE704096EF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764" r="5381"/>
          <a:stretch/>
        </p:blipFill>
        <p:spPr>
          <a:xfrm>
            <a:off x="8415130" y="590992"/>
            <a:ext cx="3776870" cy="47722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E87375-2977-BE4C-1526-CDAC67B10AAD}"/>
              </a:ext>
            </a:extLst>
          </p:cNvPr>
          <p:cNvSpPr txBox="1"/>
          <p:nvPr/>
        </p:nvSpPr>
        <p:spPr>
          <a:xfrm>
            <a:off x="8415130" y="5512904"/>
            <a:ext cx="3604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ZOPA — </a:t>
            </a:r>
            <a:r>
              <a:rPr lang="ru-RU" dirty="0"/>
              <a:t>участок в (многомерном) поле торга, в котором мы можем договориться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Идея Гэвина Кеннеди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55194CA-0858-7C65-C4DB-9B3241804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39609" cy="4351338"/>
          </a:xfrm>
        </p:spPr>
        <p:txBody>
          <a:bodyPr/>
          <a:lstStyle/>
          <a:p>
            <a:pPr marL="0" marR="548640" indent="0">
              <a:lnSpc>
                <a:spcPct val="100000"/>
              </a:lnSpc>
              <a:buNone/>
            </a:pPr>
            <a:r>
              <a:rPr lang="ru-RU" dirty="0"/>
              <a:t>Хороший переговорщик не сводит все к финансовому вопросу.</a:t>
            </a:r>
          </a:p>
          <a:p>
            <a:pPr marL="0" marR="5080" indent="0">
              <a:lnSpc>
                <a:spcPct val="100000"/>
              </a:lnSpc>
              <a:buNone/>
            </a:pPr>
            <a:r>
              <a:rPr lang="ru-RU" dirty="0"/>
              <a:t>Он умеет </a:t>
            </a:r>
            <a:r>
              <a:rPr lang="ru-RU" b="1" dirty="0"/>
              <a:t>управлять полем торга</a:t>
            </a:r>
            <a:r>
              <a:rPr lang="ru-RU" dirty="0"/>
              <a:t>, чтобы получить взаимовыгодно решение.</a:t>
            </a:r>
          </a:p>
          <a:p>
            <a:pPr marL="0" marR="5080" indent="0">
              <a:lnSpc>
                <a:spcPct val="100000"/>
              </a:lnSpc>
              <a:buNone/>
            </a:pPr>
            <a:endParaRPr lang="ru-RU" dirty="0"/>
          </a:p>
          <a:p>
            <a:pPr marL="0" marR="5080" indent="0">
              <a:lnSpc>
                <a:spcPct val="100000"/>
              </a:lnSpc>
              <a:buNone/>
            </a:pPr>
            <a:r>
              <a:rPr lang="ru-RU" dirty="0"/>
              <a:t>Учимся </a:t>
            </a:r>
            <a:r>
              <a:rPr lang="ru-RU" b="1" dirty="0"/>
              <a:t>вводить</a:t>
            </a:r>
            <a:r>
              <a:rPr lang="ru-RU" dirty="0"/>
              <a:t> другие / </a:t>
            </a:r>
            <a:r>
              <a:rPr lang="ru-RU" b="1" dirty="0"/>
              <a:t>дополнительные</a:t>
            </a:r>
            <a:r>
              <a:rPr lang="ru-RU" dirty="0"/>
              <a:t> </a:t>
            </a:r>
            <a:r>
              <a:rPr lang="ru-RU" b="1" dirty="0"/>
              <a:t>параметры</a:t>
            </a:r>
            <a:r>
              <a:rPr lang="ru-RU" dirty="0"/>
              <a:t> в поле переговоров.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4401" y="828796"/>
            <a:ext cx="3445565" cy="53481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D82385-9598-AB51-D1DF-79C020158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904" y="0"/>
            <a:ext cx="3275096" cy="33793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8356" y="145364"/>
            <a:ext cx="733202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Точка нужды (Point of Need)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DE9A8BB-ACB7-3EF2-E5BD-C41685B5E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356" y="1056923"/>
            <a:ext cx="11324666" cy="5719214"/>
          </a:xfrm>
        </p:spPr>
        <p:txBody>
          <a:bodyPr>
            <a:normAutofit fontScale="92500" lnSpcReduction="20000"/>
          </a:bodyPr>
          <a:lstStyle/>
          <a:p>
            <a:pPr marL="0" marR="72009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i="1" dirty="0"/>
              <a:t>«Со слабыми не договариваются.</a:t>
            </a:r>
            <a:br>
              <a:rPr lang="ru-RU" i="1" dirty="0"/>
            </a:br>
            <a:r>
              <a:rPr lang="ru-RU" i="1" dirty="0"/>
              <a:t>Слабым диктуют волю.»</a:t>
            </a:r>
            <a:endParaRPr lang="ru-RU" dirty="0"/>
          </a:p>
          <a:p>
            <a:pPr marL="0" marR="72009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b="1" dirty="0"/>
              <a:t>Точка нужды</a:t>
            </a:r>
            <a:r>
              <a:rPr lang="ru-RU" dirty="0"/>
              <a:t> — это ответ на вопрос:</a:t>
            </a:r>
            <a:br>
              <a:rPr lang="ru-RU" dirty="0"/>
            </a:br>
            <a:r>
              <a:rPr lang="ru-RU" b="1" dirty="0"/>
              <a:t>кому из нас сейчас важнее заключить сделку и почему</a:t>
            </a:r>
            <a:r>
              <a:rPr lang="ru-RU" dirty="0"/>
              <a:t>.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dirty="0"/>
              <a:t>Он возникает еще до переговорного процесса.</a:t>
            </a:r>
            <a:br>
              <a:rPr lang="ru-RU" dirty="0"/>
            </a:br>
            <a:r>
              <a:rPr lang="ru-RU" dirty="0"/>
              <a:t>А вот основные инструменты давления используются</a:t>
            </a:r>
            <a:br>
              <a:rPr lang="ru-RU" dirty="0"/>
            </a:br>
            <a:r>
              <a:rPr lang="ru-RU" dirty="0"/>
              <a:t>непосредственно на встрече.</a:t>
            </a:r>
          </a:p>
          <a:p>
            <a:pPr marR="5080">
              <a:lnSpc>
                <a:spcPct val="100000"/>
              </a:lnSpc>
              <a:spcBef>
                <a:spcPts val="2000"/>
              </a:spcBef>
            </a:pPr>
            <a:r>
              <a:rPr lang="ru-RU" dirty="0"/>
              <a:t>Пример: Наша точка нужды</a:t>
            </a:r>
          </a:p>
          <a:p>
            <a:pPr marR="5080" lvl="1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Ведущий программист угрожает уходом, потому что весь проект завязан на нем и его экспертизе.</a:t>
            </a:r>
          </a:p>
          <a:p>
            <a:pPr marR="5080" lvl="1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Его уход приведет к тому, что проект не будет реализован, а компания потерпит серьезные убытки.</a:t>
            </a:r>
          </a:p>
          <a:p>
            <a:pPr marR="5080">
              <a:lnSpc>
                <a:spcPct val="100000"/>
              </a:lnSpc>
              <a:spcBef>
                <a:spcPts val="1500"/>
              </a:spcBef>
            </a:pPr>
            <a:r>
              <a:rPr lang="ru-RU" dirty="0"/>
              <a:t>Пример: Точка нужды другой стороны</a:t>
            </a:r>
          </a:p>
          <a:p>
            <a:pPr marR="5080" lvl="1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Программист срочно нуждается в деньгах по семейным обстоятельствам.</a:t>
            </a:r>
          </a:p>
          <a:p>
            <a:pPr marR="5080" lvl="1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У нас в компании есть два человека из кадрового резерва, которые способны его заменить.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3238" y="576064"/>
            <a:ext cx="689263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Боль другой стороны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B48319B-4C58-F790-9AEC-4213C90E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8" y="1899794"/>
            <a:ext cx="6809509" cy="4142232"/>
          </a:xfrm>
        </p:spPr>
        <p:txBody>
          <a:bodyPr/>
          <a:lstStyle/>
          <a:p>
            <a:pPr marL="360000" marR="725170" indent="-360000">
              <a:lnSpc>
                <a:spcPct val="100000"/>
              </a:lnSpc>
              <a:spcBef>
                <a:spcPts val="2000"/>
              </a:spcBef>
            </a:pPr>
            <a:r>
              <a:rPr lang="ru-RU" dirty="0"/>
              <a:t>Некий дискомфорт или проблема, за ликвидацию которых клиент готов заплатить.</a:t>
            </a:r>
          </a:p>
          <a:p>
            <a:pPr marL="360000" marR="5080" indent="-360000">
              <a:lnSpc>
                <a:spcPct val="100000"/>
              </a:lnSpc>
              <a:spcBef>
                <a:spcPts val="2000"/>
              </a:spcBef>
            </a:pPr>
            <a:r>
              <a:rPr lang="ru-RU" dirty="0"/>
              <a:t>Оплата может быть не только в виде денег, но и внимания, услуги или шага навстречу.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4008" y="1690688"/>
            <a:ext cx="3657600" cy="41422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6600" y="353564"/>
            <a:ext cx="689468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Алгоритм переговоров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FBB3F7-2E3C-48C8-7C11-948E341AF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219200"/>
            <a:ext cx="7417916" cy="5288102"/>
          </a:xfrm>
        </p:spPr>
        <p:txBody>
          <a:bodyPr>
            <a:normAutofit fontScale="92500" lnSpcReduction="20000"/>
          </a:bodyPr>
          <a:lstStyle/>
          <a:p>
            <a:pPr marL="469900" marR="927100" indent="-4572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b="1" dirty="0"/>
              <a:t>Подготовка</a:t>
            </a:r>
            <a:r>
              <a:rPr lang="ru-RU" dirty="0"/>
              <a:t> (постановка целей, </a:t>
            </a:r>
            <a:r>
              <a:rPr lang="en" dirty="0"/>
              <a:t>BATNA, WATNA, ZOPA)</a:t>
            </a:r>
          </a:p>
          <a:p>
            <a:pPr marL="469900" indent="-4572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Теплое </a:t>
            </a:r>
            <a:r>
              <a:rPr lang="ru-RU" b="1" dirty="0"/>
              <a:t>открытие</a:t>
            </a:r>
          </a:p>
          <a:p>
            <a:pPr marL="469900" marR="409575" indent="-4572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b="1" dirty="0"/>
              <a:t>Вопросы</a:t>
            </a:r>
            <a:r>
              <a:rPr lang="ru-RU" dirty="0"/>
              <a:t> + активное </a:t>
            </a:r>
            <a:r>
              <a:rPr lang="ru-RU" b="1" dirty="0"/>
              <a:t>слушание</a:t>
            </a:r>
            <a:r>
              <a:rPr lang="ru-RU" dirty="0"/>
              <a:t> (без оценки или суждения)</a:t>
            </a:r>
          </a:p>
          <a:p>
            <a:pPr marL="469900" indent="-4572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Презентация </a:t>
            </a:r>
            <a:r>
              <a:rPr lang="ru-RU" b="1" dirty="0"/>
              <a:t>решений</a:t>
            </a:r>
            <a:r>
              <a:rPr lang="ru-RU" dirty="0"/>
              <a:t> по ключевым мотивам</a:t>
            </a:r>
          </a:p>
          <a:p>
            <a:pPr marL="469900" indent="-4572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Работа над общим </a:t>
            </a:r>
            <a:r>
              <a:rPr lang="ru-RU" b="1" dirty="0"/>
              <a:t>видением</a:t>
            </a:r>
          </a:p>
          <a:p>
            <a:pPr marL="469900" indent="-4572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Фиксация </a:t>
            </a:r>
            <a:r>
              <a:rPr lang="ru-RU" b="1" dirty="0"/>
              <a:t>договоренностей</a:t>
            </a:r>
          </a:p>
          <a:p>
            <a:pPr marL="469900" marR="5080" indent="-4572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b="1" dirty="0"/>
              <a:t>Ретроспектива</a:t>
            </a:r>
          </a:p>
          <a:p>
            <a:pPr marL="927100" marR="5080" lvl="1" indent="-4572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Что мы хотели и что получили. Как и почему это произошло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D2A9D0-B7F3-B6A6-133D-81FF76E7ED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4516" y="1422397"/>
            <a:ext cx="4037484" cy="458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0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pc="275"/>
              <a:t>Метапозиция</a:t>
            </a:r>
            <a:r>
              <a:rPr spc="70"/>
              <a:t> </a:t>
            </a:r>
            <a:r>
              <a:t>переговоров</a:t>
            </a:r>
            <a:endParaRPr spc="215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FF0734-59AF-390D-4279-D95472DB7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7201"/>
            <a:ext cx="10755489" cy="2923822"/>
          </a:xfrm>
        </p:spPr>
        <p:txBody>
          <a:bodyPr/>
          <a:lstStyle/>
          <a:p>
            <a:pPr marL="504000" indent="-5040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Наша </a:t>
            </a:r>
            <a:r>
              <a:rPr lang="ru-RU" b="1" dirty="0"/>
              <a:t>цель</a:t>
            </a:r>
            <a:r>
              <a:rPr lang="ru-RU" dirty="0"/>
              <a:t> и цель другой стороны</a:t>
            </a:r>
          </a:p>
          <a:p>
            <a:pPr marL="504000" indent="-5040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Наша </a:t>
            </a:r>
            <a:r>
              <a:rPr lang="en" b="1" dirty="0"/>
              <a:t>BATNA</a:t>
            </a:r>
            <a:r>
              <a:rPr lang="en" dirty="0"/>
              <a:t> / </a:t>
            </a:r>
            <a:r>
              <a:rPr lang="en" b="1" dirty="0"/>
              <a:t>WATNA</a:t>
            </a:r>
            <a:r>
              <a:rPr lang="en" dirty="0"/>
              <a:t> </a:t>
            </a:r>
            <a:r>
              <a:rPr lang="ru-RU" dirty="0"/>
              <a:t>и </a:t>
            </a:r>
            <a:r>
              <a:rPr lang="en" b="1" dirty="0"/>
              <a:t>BATNA</a:t>
            </a:r>
            <a:r>
              <a:rPr lang="en" dirty="0"/>
              <a:t> / </a:t>
            </a:r>
            <a:r>
              <a:rPr lang="en" b="1" dirty="0"/>
              <a:t>WATNA</a:t>
            </a:r>
            <a:r>
              <a:rPr lang="en" dirty="0"/>
              <a:t> </a:t>
            </a:r>
            <a:r>
              <a:rPr lang="ru-RU" dirty="0"/>
              <a:t>другой стороны</a:t>
            </a:r>
          </a:p>
          <a:p>
            <a:pPr marL="504000" indent="-5040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Где наши интересы пересекаются (</a:t>
            </a:r>
            <a:r>
              <a:rPr lang="en-US" b="1" dirty="0"/>
              <a:t>ZOPA</a:t>
            </a:r>
            <a:r>
              <a:rPr lang="ru-RU" dirty="0"/>
              <a:t>)?</a:t>
            </a:r>
          </a:p>
          <a:p>
            <a:pPr marL="504000" indent="-5040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Какие </a:t>
            </a:r>
            <a:r>
              <a:rPr lang="ru-RU" b="1" dirty="0"/>
              <a:t>параметры</a:t>
            </a:r>
            <a:r>
              <a:rPr lang="ru-RU" dirty="0"/>
              <a:t> влияют на сделку?</a:t>
            </a:r>
          </a:p>
          <a:p>
            <a:pPr marL="504000" indent="-5040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У кого из нас располагается </a:t>
            </a:r>
            <a:r>
              <a:rPr lang="ru-RU" b="1" dirty="0"/>
              <a:t>точка нужды</a:t>
            </a:r>
            <a:r>
              <a:rPr lang="ru-RU" dirty="0"/>
              <a:t>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08D1DC-98A8-072B-ADBC-19F5084E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543" y="4741333"/>
            <a:ext cx="4565924" cy="198617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812" y="0"/>
            <a:ext cx="688112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lang="ru-RU" sz="3600" dirty="0"/>
              <a:t>Шаблон подготовки к переговорам</a:t>
            </a:r>
            <a:br>
              <a:rPr lang="ru-RU" sz="3600" dirty="0"/>
            </a:br>
            <a:r>
              <a:rPr lang="en" sz="2000" dirty="0">
                <a:hlinkClick r:id="rId2"/>
              </a:rPr>
              <a:t>https://clck.ru/34N8Rt</a:t>
            </a:r>
            <a:endParaRPr lang="ru-RU" sz="3600" dirty="0"/>
          </a:p>
        </p:txBody>
      </p:sp>
      <p:pic>
        <p:nvPicPr>
          <p:cNvPr id="3" name="object 3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7378" y="750711"/>
            <a:ext cx="9245600" cy="6107289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2267985"/>
            <a:ext cx="105156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lang="ru-RU" sz="5400" dirty="0"/>
              <a:t>Подготовка к переговорам / переговоры</a:t>
            </a:r>
            <a:endParaRPr sz="54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9C9AE9B-5CC7-CB4F-935E-9A12DC071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133139"/>
            <a:ext cx="10515600" cy="1500187"/>
          </a:xfrm>
        </p:spPr>
        <p:txBody>
          <a:bodyPr/>
          <a:lstStyle/>
          <a:p>
            <a:pPr marL="469900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грамотно подготовиться к любым переговорам</a:t>
            </a:r>
          </a:p>
          <a:p>
            <a:pPr marL="469900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Что такое </a:t>
            </a: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BATNA, WATNA</a:t>
            </a:r>
            <a:r>
              <a:rPr lang="en">
                <a:solidFill>
                  <a:schemeClr val="tx1">
                    <a:lumMod val="65000"/>
                    <a:lumOff val="35000"/>
                  </a:schemeClr>
                </a:solidFill>
              </a:rPr>
              <a:t>, ZOPA</a:t>
            </a:r>
            <a:endParaRPr lang="e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69900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управлять переговорным процессом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830115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Портрет партнёра по переговорам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91371F9-3EB9-3094-7FF3-9E898989D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8080022" cy="4351338"/>
          </a:xfrm>
        </p:spPr>
        <p:txBody>
          <a:bodyPr>
            <a:normAutofit fontScale="92500" lnSpcReduction="20000"/>
          </a:bodyPr>
          <a:lstStyle/>
          <a:p>
            <a:pPr marL="0" marR="5080" indent="0">
              <a:lnSpc>
                <a:spcPts val="3100"/>
              </a:lnSpc>
              <a:spcBef>
                <a:spcPts val="420"/>
              </a:spcBef>
              <a:buNone/>
            </a:pPr>
            <a:r>
              <a:rPr lang="ru-RU" dirty="0"/>
              <a:t>В некоторых переговорах есть возможность составить портрет партнера:</a:t>
            </a:r>
          </a:p>
          <a:p>
            <a:pPr marL="432000" indent="-432000">
              <a:lnSpc>
                <a:spcPct val="10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b="1" dirty="0"/>
              <a:t>Кто</a:t>
            </a:r>
            <a:r>
              <a:rPr lang="ru-RU" dirty="0"/>
              <a:t> он? (пол, возраст, статус)</a:t>
            </a:r>
          </a:p>
          <a:p>
            <a:pPr marL="432000" indent="-432000">
              <a:lnSpc>
                <a:spcPct val="10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Какие у него </a:t>
            </a:r>
            <a:r>
              <a:rPr lang="ru-RU" b="1" dirty="0"/>
              <a:t>интересы</a:t>
            </a:r>
            <a:r>
              <a:rPr lang="ru-RU" dirty="0"/>
              <a:t>?</a:t>
            </a:r>
          </a:p>
          <a:p>
            <a:pPr marL="432000" marR="2550795" indent="-432000">
              <a:lnSpc>
                <a:spcPct val="10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Какие у него </a:t>
            </a:r>
            <a:r>
              <a:rPr lang="ru-RU" b="1" dirty="0"/>
              <a:t>боли</a:t>
            </a:r>
            <a:r>
              <a:rPr lang="ru-RU" dirty="0"/>
              <a:t>, исходя из той социальной роли, в которой он ведет переговоры?</a:t>
            </a:r>
          </a:p>
          <a:p>
            <a:pPr marL="432000" indent="-432000">
              <a:lnSpc>
                <a:spcPct val="10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Какие у этого человека </a:t>
            </a:r>
            <a:r>
              <a:rPr lang="ru-RU" b="1" dirty="0"/>
              <a:t>цели</a:t>
            </a:r>
            <a:r>
              <a:rPr lang="ru-RU" dirty="0"/>
              <a:t> и </a:t>
            </a:r>
            <a:r>
              <a:rPr lang="ru-RU" b="1" dirty="0"/>
              <a:t>стремления</a:t>
            </a:r>
            <a:r>
              <a:rPr lang="ru-RU" dirty="0"/>
              <a:t>?</a:t>
            </a:r>
          </a:p>
          <a:p>
            <a:pPr marL="432000" indent="-432000">
              <a:lnSpc>
                <a:spcPct val="10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Тип по </a:t>
            </a:r>
            <a:r>
              <a:rPr lang="en-US" b="1" dirty="0"/>
              <a:t>DISC</a:t>
            </a:r>
            <a:endParaRPr lang="ru-RU" b="1" dirty="0"/>
          </a:p>
          <a:p>
            <a:pPr marL="432000" indent="-432000">
              <a:lnSpc>
                <a:spcPct val="10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Тип </a:t>
            </a:r>
            <a:r>
              <a:rPr lang="ru-RU" b="1" dirty="0"/>
              <a:t>мотивации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7DA1BE-3CD9-CBE0-90D4-C3E31F8FEAB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9358" y="1944247"/>
            <a:ext cx="3052642" cy="411409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17EB58-DEF4-09A6-1BE3-4C6FFCC66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412" y="1709738"/>
            <a:ext cx="9958037" cy="2852737"/>
          </a:xfrm>
        </p:spPr>
        <p:txBody>
          <a:bodyPr>
            <a:normAutofit/>
          </a:bodyPr>
          <a:lstStyle/>
          <a:p>
            <a:r>
              <a:rPr lang="ru-RU" dirty="0"/>
              <a:t>Управление переговорным процессом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5726558-D30D-C31C-BFAA-4FDF4DEA96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1823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16686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Установление контакта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36D310-EA49-91DC-F29E-206A8DD07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1916"/>
            <a:ext cx="10515600" cy="4692547"/>
          </a:xfrm>
        </p:spPr>
        <p:txBody>
          <a:bodyPr>
            <a:normAutofit fontScale="85000" lnSpcReduction="20000"/>
          </a:bodyPr>
          <a:lstStyle/>
          <a:p>
            <a:pPr marL="540000" indent="-540000">
              <a:lnSpc>
                <a:spcPct val="100000"/>
              </a:lnSpc>
              <a:buFont typeface="Wingdings" pitchFamily="2" charset="2"/>
              <a:buChar char="ü"/>
              <a:tabLst>
                <a:tab pos="298450" algn="l"/>
              </a:tabLst>
            </a:pPr>
            <a:r>
              <a:rPr lang="en" dirty="0"/>
              <a:t>Small Talk</a:t>
            </a:r>
          </a:p>
          <a:p>
            <a:pPr marL="540000" indent="-540000">
              <a:lnSpc>
                <a:spcPct val="100000"/>
              </a:lnSpc>
              <a:buFont typeface="Wingdings" pitchFamily="2" charset="2"/>
              <a:buChar char="ü"/>
              <a:tabLst>
                <a:tab pos="298450" algn="l"/>
              </a:tabLst>
            </a:pPr>
            <a:r>
              <a:rPr lang="ru-RU" dirty="0"/>
              <a:t>Присоединение</a:t>
            </a:r>
          </a:p>
          <a:p>
            <a:pPr marL="540000" indent="-540000">
              <a:lnSpc>
                <a:spcPct val="100000"/>
              </a:lnSpc>
              <a:buFont typeface="Wingdings" pitchFamily="2" charset="2"/>
              <a:buChar char="ü"/>
              <a:tabLst>
                <a:tab pos="298450" algn="l"/>
              </a:tabLst>
            </a:pPr>
            <a:r>
              <a:rPr lang="ru-RU" dirty="0"/>
              <a:t>Событие</a:t>
            </a:r>
          </a:p>
          <a:p>
            <a:pPr marL="540000" indent="-540000">
              <a:lnSpc>
                <a:spcPct val="100000"/>
              </a:lnSpc>
              <a:buFont typeface="Wingdings" pitchFamily="2" charset="2"/>
              <a:buChar char="ü"/>
              <a:tabLst>
                <a:tab pos="298450" algn="l"/>
              </a:tabLst>
            </a:pPr>
            <a:r>
              <a:rPr lang="ru-RU" dirty="0"/>
              <a:t>Фраза-бальзам (НЕ КОМПЛИМЕНТ!)</a:t>
            </a:r>
          </a:p>
          <a:p>
            <a:pPr marL="540000" indent="-540000">
              <a:lnSpc>
                <a:spcPct val="100000"/>
              </a:lnSpc>
              <a:buFont typeface="Wingdings" pitchFamily="2" charset="2"/>
              <a:buChar char="ü"/>
              <a:tabLst>
                <a:tab pos="298450" algn="l"/>
              </a:tabLst>
            </a:pPr>
            <a:r>
              <a:rPr lang="ru-RU" dirty="0"/>
              <a:t>Удержание имени в течение диалога</a:t>
            </a:r>
          </a:p>
          <a:p>
            <a:pPr marL="0" indent="0">
              <a:lnSpc>
                <a:spcPct val="100000"/>
              </a:lnSpc>
              <a:buNone/>
              <a:tabLst>
                <a:tab pos="298450" algn="l"/>
              </a:tabLst>
            </a:pPr>
            <a:endParaRPr lang="ru-RU" spc="17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298450" algn="l"/>
              </a:tabLst>
            </a:pPr>
            <a:r>
              <a:rPr lang="ru-RU" dirty="0"/>
              <a:t>Уместность и естественность ваших первых фраз</a:t>
            </a:r>
          </a:p>
          <a:p>
            <a:pPr>
              <a:lnSpc>
                <a:spcPct val="100000"/>
              </a:lnSpc>
              <a:tabLst>
                <a:tab pos="298450" algn="l"/>
              </a:tabLst>
            </a:pPr>
            <a:r>
              <a:rPr lang="ru-RU" dirty="0"/>
              <a:t>Искренность засчитывается, даже если собеседник понимает, что это некий прием</a:t>
            </a:r>
          </a:p>
          <a:p>
            <a:pPr>
              <a:lnSpc>
                <a:spcPct val="100000"/>
              </a:lnSpc>
              <a:tabLst>
                <a:tab pos="298450" algn="l"/>
              </a:tabLst>
            </a:pPr>
            <a:r>
              <a:rPr lang="ru-RU" dirty="0"/>
              <a:t>Конгруэнтность слов, интонации и действий</a:t>
            </a:r>
          </a:p>
          <a:p>
            <a:pPr>
              <a:lnSpc>
                <a:spcPct val="100000"/>
              </a:lnSpc>
              <a:tabLst>
                <a:tab pos="298450" algn="l"/>
              </a:tabLst>
            </a:pPr>
            <a:r>
              <a:rPr lang="ru-RU" dirty="0"/>
              <a:t>Ваша цель здесь — создать чуть более теплые и доверительные отношения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Инициатива и роль ведущего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18D28FC-CF05-572D-4A7C-DE40BC3BC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9543"/>
            <a:ext cx="10515600" cy="4351338"/>
          </a:xfrm>
        </p:spPr>
        <p:txBody>
          <a:bodyPr/>
          <a:lstStyle/>
          <a:p>
            <a:pPr marL="360000" indent="-360000">
              <a:lnSpc>
                <a:spcPct val="100000"/>
              </a:lnSpc>
              <a:spcBef>
                <a:spcPts val="1500"/>
              </a:spcBef>
            </a:pPr>
            <a:r>
              <a:rPr lang="ru-RU" dirty="0"/>
              <a:t>В переговорах существует </a:t>
            </a:r>
            <a:r>
              <a:rPr lang="ru-RU" b="1" dirty="0"/>
              <a:t>инициатива</a:t>
            </a:r>
            <a:r>
              <a:rPr lang="ru-RU" dirty="0"/>
              <a:t>.</a:t>
            </a:r>
          </a:p>
          <a:p>
            <a:pPr marL="360000" indent="-360000">
              <a:lnSpc>
                <a:spcPct val="100000"/>
              </a:lnSpc>
              <a:spcBef>
                <a:spcPts val="1500"/>
              </a:spcBef>
            </a:pPr>
            <a:r>
              <a:rPr lang="ru-RU" dirty="0"/>
              <a:t>Она </a:t>
            </a:r>
            <a:r>
              <a:rPr lang="ru-RU" b="1" dirty="0"/>
              <a:t>принадлежит тому, кто задает вопросы.</a:t>
            </a:r>
          </a:p>
          <a:p>
            <a:pPr marL="360000" marR="5080" indent="-360000">
              <a:lnSpc>
                <a:spcPct val="90800"/>
              </a:lnSpc>
              <a:spcBef>
                <a:spcPts val="1500"/>
              </a:spcBef>
            </a:pPr>
            <a:r>
              <a:rPr lang="ru-RU" dirty="0"/>
              <a:t>Чем больше </a:t>
            </a:r>
            <a:r>
              <a:rPr lang="ru-RU" b="1" dirty="0"/>
              <a:t>вопросов</a:t>
            </a:r>
            <a:r>
              <a:rPr lang="ru-RU" dirty="0"/>
              <a:t> вы задаете, опираясь на </a:t>
            </a:r>
            <a:r>
              <a:rPr lang="ru-RU" b="1" dirty="0"/>
              <a:t>активное слушание</a:t>
            </a:r>
            <a:r>
              <a:rPr lang="ru-RU" dirty="0"/>
              <a:t>, тем больше у вас шансов нащупать</a:t>
            </a:r>
            <a:br>
              <a:rPr lang="ru-RU" dirty="0"/>
            </a:br>
            <a:r>
              <a:rPr lang="ru-RU" dirty="0"/>
              <a:t>«Зону возможного соглашения»</a:t>
            </a:r>
            <a:br>
              <a:rPr lang="ru-RU" dirty="0"/>
            </a:br>
            <a:r>
              <a:rPr lang="ru-RU" dirty="0"/>
              <a:t>(</a:t>
            </a:r>
            <a:r>
              <a:rPr lang="en-US" b="1" dirty="0"/>
              <a:t>ZOPA</a:t>
            </a:r>
            <a:r>
              <a:rPr lang="ru-RU" dirty="0"/>
              <a:t>)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94E25D-688E-1D15-456B-7722AF9E3B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3500" y="3953039"/>
            <a:ext cx="4508500" cy="290496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9417" y="57858"/>
            <a:ext cx="536071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3 вида вопросов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2F11149-537B-297C-4DDA-DE08163D2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216" y="921552"/>
            <a:ext cx="8407895" cy="5878590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Закрытый вопрос</a:t>
            </a:r>
          </a:p>
          <a:p>
            <a:pPr lvl="1"/>
            <a:r>
              <a:rPr lang="ru-RU" i="1" dirty="0"/>
              <a:t>Вам сегодня удобно?</a:t>
            </a:r>
            <a:endParaRPr lang="ru-RU" dirty="0"/>
          </a:p>
          <a:p>
            <a:r>
              <a:rPr lang="ru-RU" dirty="0"/>
              <a:t>Альтернативный вопрос</a:t>
            </a:r>
          </a:p>
          <a:p>
            <a:pPr lvl="1"/>
            <a:r>
              <a:rPr lang="ru-RU" i="1" dirty="0"/>
              <a:t>Вам удобно сегодня или завтра?</a:t>
            </a:r>
          </a:p>
          <a:p>
            <a:r>
              <a:rPr lang="ru-RU" dirty="0"/>
              <a:t>Открытый вопрос</a:t>
            </a:r>
            <a:endParaRPr lang="ru-RU" i="1" dirty="0"/>
          </a:p>
          <a:p>
            <a:pPr lvl="1"/>
            <a:r>
              <a:rPr lang="ru-RU" i="1" dirty="0"/>
              <a:t>Когда вам удобно?</a:t>
            </a:r>
          </a:p>
          <a:p>
            <a:pPr lvl="1"/>
            <a:r>
              <a:rPr lang="ru-RU" i="1" dirty="0"/>
              <a:t>Как ты видишь эту ситуацию?</a:t>
            </a:r>
          </a:p>
          <a:p>
            <a:pPr lvl="1"/>
            <a:r>
              <a:rPr lang="ru-RU" i="1" dirty="0"/>
              <a:t>Что ты думаешь по этому поводу?</a:t>
            </a:r>
            <a:endParaRPr lang="ru-RU" dirty="0"/>
          </a:p>
          <a:p>
            <a:pPr marL="0" indent="0">
              <a:spcBef>
                <a:spcPts val="2000"/>
              </a:spcBef>
              <a:buNone/>
            </a:pPr>
            <a:r>
              <a:rPr lang="ru-RU" b="1" dirty="0"/>
              <a:t>Волшебные вопросы для любых переговоров:</a:t>
            </a:r>
          </a:p>
          <a:p>
            <a:pPr>
              <a:spcBef>
                <a:spcPts val="500"/>
              </a:spcBef>
            </a:pPr>
            <a:r>
              <a:rPr lang="ru-RU" i="1" dirty="0"/>
              <a:t>Расскажи пожалуйста, </a:t>
            </a:r>
            <a:r>
              <a:rPr lang="ru-RU" b="1" i="1" dirty="0"/>
              <a:t>при каких условиях</a:t>
            </a:r>
            <a:r>
              <a:rPr lang="ru-RU" i="1" dirty="0"/>
              <a:t> мы с тобой </a:t>
            </a:r>
            <a:r>
              <a:rPr lang="ru-RU" b="1" i="1" dirty="0"/>
              <a:t>договоримся</a:t>
            </a:r>
            <a:r>
              <a:rPr lang="ru-RU" i="1" dirty="0"/>
              <a:t>?</a:t>
            </a:r>
          </a:p>
          <a:p>
            <a:pPr>
              <a:spcBef>
                <a:spcPts val="500"/>
              </a:spcBef>
            </a:pPr>
            <a:r>
              <a:rPr lang="ru-RU" i="1" dirty="0"/>
              <a:t>Как выглядит для тебя </a:t>
            </a:r>
            <a:r>
              <a:rPr lang="ru-RU" b="1" i="1" dirty="0"/>
              <a:t>идеальное решение</a:t>
            </a:r>
            <a:r>
              <a:rPr lang="ru-RU" i="1" dirty="0"/>
              <a:t>?</a:t>
            </a:r>
          </a:p>
          <a:p>
            <a:pPr>
              <a:spcBef>
                <a:spcPts val="500"/>
              </a:spcBef>
            </a:pPr>
            <a:r>
              <a:rPr lang="ru-RU" dirty="0"/>
              <a:t>Тем самым просим выложить карты на стол</a:t>
            </a:r>
          </a:p>
          <a:p>
            <a:pPr>
              <a:spcBef>
                <a:spcPts val="500"/>
              </a:spcBef>
            </a:pPr>
            <a:r>
              <a:rPr lang="ru-RU" dirty="0"/>
              <a:t>Не всегда работает, если нет доверия</a:t>
            </a:r>
            <a:br>
              <a:rPr lang="ru-RU" dirty="0"/>
            </a:br>
            <a:r>
              <a:rPr lang="ru-RU" dirty="0"/>
              <a:t>(</a:t>
            </a:r>
            <a:r>
              <a:rPr lang="ru-RU" i="1" dirty="0"/>
              <a:t>Я карты раскрою, а ты воспользуешься…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b="1" dirty="0"/>
              <a:t>Еще два важных вопроса:</a:t>
            </a:r>
          </a:p>
          <a:p>
            <a:pPr>
              <a:spcBef>
                <a:spcPts val="500"/>
              </a:spcBef>
            </a:pPr>
            <a:r>
              <a:rPr lang="ru-RU" i="1" dirty="0"/>
              <a:t>Какие именно пункты для вас являются </a:t>
            </a:r>
            <a:r>
              <a:rPr lang="ru-RU" b="1" i="1" dirty="0"/>
              <a:t>наиболее важными</a:t>
            </a:r>
            <a:r>
              <a:rPr lang="ru-RU" i="1" dirty="0"/>
              <a:t>?</a:t>
            </a:r>
            <a:br>
              <a:rPr lang="ru-RU" i="1" dirty="0"/>
            </a:br>
            <a:r>
              <a:rPr lang="ru-RU" dirty="0"/>
              <a:t>(просим приоритезировать)</a:t>
            </a:r>
          </a:p>
          <a:p>
            <a:pPr>
              <a:spcBef>
                <a:spcPts val="500"/>
              </a:spcBef>
            </a:pPr>
            <a:r>
              <a:rPr lang="ru-RU" b="1" i="1" dirty="0"/>
              <a:t>Почему</a:t>
            </a:r>
            <a:r>
              <a:rPr lang="ru-RU" i="1" dirty="0"/>
              <a:t> именно эти пункты </a:t>
            </a:r>
            <a:r>
              <a:rPr lang="ru-RU" b="1" i="1" dirty="0"/>
              <a:t>имеют</a:t>
            </a:r>
            <a:r>
              <a:rPr lang="ru-RU" i="1" dirty="0"/>
              <a:t> такое </a:t>
            </a:r>
            <a:r>
              <a:rPr lang="ru-RU" b="1" i="1" dirty="0"/>
              <a:t>значение</a:t>
            </a:r>
            <a:r>
              <a:rPr lang="ru-RU" i="1" dirty="0"/>
              <a:t>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224" y="353316"/>
            <a:ext cx="3221736" cy="20391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1702" y="2555649"/>
            <a:ext cx="3221736" cy="20421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1702" y="4761030"/>
            <a:ext cx="3221736" cy="203911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133" y="162669"/>
            <a:ext cx="396952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Техника SPIN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672" y="2199136"/>
            <a:ext cx="1895856" cy="6797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290" y="1250787"/>
            <a:ext cx="2093975" cy="6827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2502" y="3186134"/>
            <a:ext cx="2051304" cy="67970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1121" y="4309757"/>
            <a:ext cx="2231136" cy="679704"/>
          </a:xfrm>
          <a:prstGeom prst="rect">
            <a:avLst/>
          </a:prstGeom>
        </p:spPr>
      </p:pic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031F4458-B4FC-8CC2-3690-DE8AFC06D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7575249"/>
              </p:ext>
            </p:extLst>
          </p:nvPr>
        </p:nvGraphicFramePr>
        <p:xfrm>
          <a:off x="4031121" y="107398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3618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Техника SPIN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251B02-971F-6D88-2D69-C7B219316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9847"/>
            <a:ext cx="10515600" cy="4721968"/>
          </a:xfrm>
        </p:spPr>
        <p:txBody>
          <a:bodyPr>
            <a:normAutofit fontScale="85000" lnSpcReduction="20000"/>
          </a:bodyPr>
          <a:lstStyle/>
          <a:p>
            <a:pPr marL="360000" marR="478155" indent="-360000">
              <a:lnSpc>
                <a:spcPct val="120000"/>
              </a:lnSpc>
              <a:buFont typeface="Wingdings" pitchFamily="2" charset="2"/>
              <a:buChar char="§"/>
              <a:tabLst>
                <a:tab pos="354965" algn="l"/>
                <a:tab pos="355600" algn="l"/>
              </a:tabLst>
            </a:pPr>
            <a:r>
              <a:rPr lang="ru-RU" dirty="0"/>
              <a:t>Мы задаем </a:t>
            </a:r>
            <a:r>
              <a:rPr lang="ru-RU" b="1" dirty="0"/>
              <a:t>ситуационные вопросы</a:t>
            </a:r>
            <a:r>
              <a:rPr lang="ru-RU" dirty="0"/>
              <a:t>,</a:t>
            </a:r>
            <a:br>
              <a:rPr lang="en-US" dirty="0"/>
            </a:br>
            <a:r>
              <a:rPr lang="ru-RU" dirty="0"/>
              <a:t>чтобы лучше понять </a:t>
            </a:r>
            <a:r>
              <a:rPr lang="ru-RU" u="sng" dirty="0"/>
              <a:t>контекст</a:t>
            </a:r>
            <a:r>
              <a:rPr lang="ru-RU" dirty="0"/>
              <a:t>, </a:t>
            </a:r>
            <a:r>
              <a:rPr lang="ru-RU" u="sng" dirty="0"/>
              <a:t>интересы</a:t>
            </a:r>
            <a:r>
              <a:rPr lang="ru-RU" dirty="0"/>
              <a:t> и </a:t>
            </a:r>
            <a:r>
              <a:rPr lang="ru-RU" u="sng" dirty="0"/>
              <a:t>позиции</a:t>
            </a:r>
            <a:r>
              <a:rPr lang="ru-RU" dirty="0"/>
              <a:t> другой стороны.</a:t>
            </a:r>
          </a:p>
          <a:p>
            <a:pPr marL="360000" marR="169545" indent="-360000">
              <a:lnSpc>
                <a:spcPct val="120000"/>
              </a:lnSpc>
              <a:buFont typeface="Wingdings" pitchFamily="2" charset="2"/>
              <a:buChar char="§"/>
              <a:tabLst>
                <a:tab pos="354965" algn="l"/>
                <a:tab pos="355600" algn="l"/>
              </a:tabLst>
            </a:pPr>
            <a:r>
              <a:rPr lang="ru-RU" dirty="0"/>
              <a:t>Мы задаем </a:t>
            </a:r>
            <a:r>
              <a:rPr lang="ru-RU" b="1" dirty="0"/>
              <a:t>проблемные вопросы</a:t>
            </a:r>
            <a:r>
              <a:rPr lang="ru-RU" dirty="0"/>
              <a:t>,</a:t>
            </a:r>
            <a:br>
              <a:rPr lang="en-US" dirty="0"/>
            </a:br>
            <a:r>
              <a:rPr lang="ru-RU" dirty="0"/>
              <a:t>чтобы понять в чем другая сторона видит </a:t>
            </a:r>
            <a:r>
              <a:rPr lang="ru-RU" u="sng" dirty="0"/>
              <a:t>проблему</a:t>
            </a:r>
            <a:r>
              <a:rPr lang="ru-RU" dirty="0"/>
              <a:t> (иначе переговоров не было бы).</a:t>
            </a:r>
            <a:br>
              <a:rPr lang="en-US" dirty="0"/>
            </a:br>
            <a:r>
              <a:rPr lang="ru-RU" dirty="0"/>
              <a:t>Также мы пытаемся выявить </a:t>
            </a:r>
            <a:r>
              <a:rPr lang="ru-RU" u="sng" dirty="0"/>
              <a:t>скрытые проблемы</a:t>
            </a:r>
            <a:r>
              <a:rPr lang="ru-RU" dirty="0"/>
              <a:t>.</a:t>
            </a:r>
          </a:p>
          <a:p>
            <a:pPr marL="360000" marR="1211580" indent="-360000">
              <a:lnSpc>
                <a:spcPct val="120000"/>
              </a:lnSpc>
              <a:buFont typeface="Wingdings" pitchFamily="2" charset="2"/>
              <a:buChar char="§"/>
              <a:tabLst>
                <a:tab pos="354965" algn="l"/>
                <a:tab pos="355600" algn="l"/>
              </a:tabLst>
            </a:pPr>
            <a:r>
              <a:rPr lang="ru-RU" dirty="0"/>
              <a:t>Мы задаем </a:t>
            </a:r>
            <a:r>
              <a:rPr lang="ru-RU" b="1" dirty="0"/>
              <a:t>извлекающие вопросы</a:t>
            </a:r>
            <a:r>
              <a:rPr lang="ru-RU" dirty="0"/>
              <a:t>,</a:t>
            </a:r>
            <a:br>
              <a:rPr lang="en-US" dirty="0"/>
            </a:br>
            <a:r>
              <a:rPr lang="ru-RU" dirty="0"/>
              <a:t>чтобы показать </a:t>
            </a:r>
            <a:r>
              <a:rPr lang="ru-RU" u="sng" dirty="0"/>
              <a:t>важность проблем</a:t>
            </a:r>
            <a:r>
              <a:rPr lang="ru-RU" dirty="0"/>
              <a:t> и </a:t>
            </a:r>
            <a:r>
              <a:rPr lang="ru-RU" u="sng" dirty="0"/>
              <a:t>последствия</a:t>
            </a:r>
            <a:r>
              <a:rPr lang="ru-RU" dirty="0"/>
              <a:t> их для клиента.</a:t>
            </a:r>
          </a:p>
          <a:p>
            <a:pPr marL="360000" marR="5080" indent="-360000">
              <a:lnSpc>
                <a:spcPct val="110000"/>
              </a:lnSpc>
              <a:buFont typeface="Wingdings" pitchFamily="2" charset="2"/>
              <a:buChar char="§"/>
              <a:tabLst>
                <a:tab pos="354965" algn="l"/>
                <a:tab pos="355600" algn="l"/>
              </a:tabLst>
            </a:pPr>
            <a:r>
              <a:rPr lang="ru-RU" dirty="0"/>
              <a:t>Мы задаем </a:t>
            </a:r>
            <a:r>
              <a:rPr lang="ru-RU" b="1" dirty="0"/>
              <a:t>наводящие вопросы</a:t>
            </a:r>
            <a:r>
              <a:rPr lang="ru-RU" dirty="0"/>
              <a:t>,</a:t>
            </a:r>
            <a:br>
              <a:rPr lang="en-US" dirty="0"/>
            </a:br>
            <a:r>
              <a:rPr lang="ru-RU" dirty="0"/>
              <a:t>чтобы перейти в область обсуждения </a:t>
            </a:r>
            <a:r>
              <a:rPr lang="ru-RU" u="sng" dirty="0"/>
              <a:t>решения</a:t>
            </a:r>
            <a:r>
              <a:rPr lang="ru-RU" dirty="0"/>
              <a:t> и презентации совместной версии окончательного договора.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8867" y="616561"/>
            <a:ext cx="712046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Цель воронки вопросов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14F2A8-3518-A81D-A4EF-4D0F2F565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7" y="1622425"/>
            <a:ext cx="9186333" cy="4891264"/>
          </a:xfrm>
        </p:spPr>
        <p:txBody>
          <a:bodyPr/>
          <a:lstStyle/>
          <a:p>
            <a:pPr marR="5080">
              <a:lnSpc>
                <a:spcPct val="100000"/>
              </a:lnSpc>
              <a:buSzPct val="90000"/>
              <a:tabLst>
                <a:tab pos="297815" algn="l"/>
                <a:tab pos="298450" algn="l"/>
              </a:tabLst>
            </a:pPr>
            <a:r>
              <a:rPr lang="ru-RU" dirty="0"/>
              <a:t>Прояснить, </a:t>
            </a:r>
            <a:r>
              <a:rPr lang="ru-RU" b="1" dirty="0"/>
              <a:t>чего</a:t>
            </a:r>
            <a:r>
              <a:rPr lang="ru-RU" dirty="0"/>
              <a:t> на самом деле </a:t>
            </a:r>
            <a:r>
              <a:rPr lang="ru-RU" b="1" dirty="0"/>
              <a:t>хочет</a:t>
            </a:r>
            <a:r>
              <a:rPr lang="ru-RU" dirty="0"/>
              <a:t> другая сторона</a:t>
            </a:r>
            <a:br>
              <a:rPr lang="en-US" dirty="0"/>
            </a:br>
            <a:r>
              <a:rPr lang="ru-RU" dirty="0"/>
              <a:t>(это ее интерес или мотив)</a:t>
            </a:r>
          </a:p>
          <a:p>
            <a:pPr>
              <a:lnSpc>
                <a:spcPct val="100000"/>
              </a:lnSpc>
              <a:buSzPct val="90000"/>
              <a:tabLst>
                <a:tab pos="297815" algn="l"/>
                <a:tab pos="298450" algn="l"/>
              </a:tabLst>
            </a:pPr>
            <a:r>
              <a:rPr lang="ru-RU" dirty="0"/>
              <a:t>Какие </a:t>
            </a:r>
            <a:r>
              <a:rPr lang="ru-RU" b="1" dirty="0"/>
              <a:t>параметры</a:t>
            </a:r>
            <a:r>
              <a:rPr lang="ru-RU" dirty="0"/>
              <a:t> переговоров для нее </a:t>
            </a:r>
            <a:r>
              <a:rPr lang="ru-RU" b="1" dirty="0"/>
              <a:t>важны</a:t>
            </a:r>
            <a:br>
              <a:rPr lang="ru-RU" dirty="0"/>
            </a:br>
            <a:r>
              <a:rPr lang="ru-RU" dirty="0"/>
              <a:t>(это параметры той самой </a:t>
            </a:r>
            <a:r>
              <a:rPr lang="en" dirty="0"/>
              <a:t>ZOPA)</a:t>
            </a:r>
          </a:p>
          <a:p>
            <a:pPr>
              <a:lnSpc>
                <a:spcPct val="100000"/>
              </a:lnSpc>
              <a:buSzPct val="90000"/>
              <a:tabLst>
                <a:tab pos="297815" algn="l"/>
                <a:tab pos="298450" algn="l"/>
              </a:tabLst>
            </a:pPr>
            <a:r>
              <a:rPr lang="ru-RU" dirty="0"/>
              <a:t>Обычно в переговорах обсуждают позиции,</a:t>
            </a:r>
            <a:br>
              <a:rPr lang="en-US" dirty="0"/>
            </a:br>
            <a:r>
              <a:rPr lang="ru-RU" dirty="0"/>
              <a:t>но наша главная задача —</a:t>
            </a:r>
            <a:r>
              <a:rPr lang="en-US" dirty="0"/>
              <a:t> </a:t>
            </a:r>
            <a:r>
              <a:rPr lang="ru-RU" b="1" dirty="0"/>
              <a:t>понять интерес</a:t>
            </a:r>
            <a:r>
              <a:rPr lang="en-US" b="1" dirty="0"/>
              <a:t> </a:t>
            </a:r>
            <a:r>
              <a:rPr lang="ru-RU" b="1" dirty="0"/>
              <a:t>/</a:t>
            </a:r>
            <a:r>
              <a:rPr lang="en-US" b="1" dirty="0"/>
              <a:t> </a:t>
            </a:r>
            <a:r>
              <a:rPr lang="ru-RU" b="1" dirty="0"/>
              <a:t>мотив</a:t>
            </a:r>
            <a:r>
              <a:rPr lang="ru-RU" dirty="0"/>
              <a:t> человека.</a:t>
            </a:r>
          </a:p>
          <a:p>
            <a:pPr>
              <a:lnSpc>
                <a:spcPct val="100000"/>
              </a:lnSpc>
              <a:buSzPct val="90000"/>
              <a:tabLst>
                <a:tab pos="297815" algn="l"/>
                <a:tab pos="298450" algn="l"/>
              </a:tabLst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Вопросы могут извлекать проблемы, которых изначально не видел оппонент.💡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498559-0A77-B750-B8FA-EDA0910011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6368" y="1498"/>
            <a:ext cx="2854098" cy="250463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367AF4-749A-1595-042B-17F11E754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523" y="0"/>
            <a:ext cx="3089477" cy="2822222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2068"/>
            <a:ext cx="7007578" cy="1285902"/>
          </a:xfrm>
          <a:prstGeom prst="rect">
            <a:avLst/>
          </a:prstGeom>
        </p:spPr>
        <p:txBody>
          <a:bodyPr vert="horz" wrap="square" lIns="0" tIns="54266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Техника SPIN</a:t>
            </a:r>
            <a:br>
              <a:rPr lang="ru-RU" dirty="0"/>
            </a:br>
            <a:r>
              <a:rPr lang="ru-RU" sz="3600" dirty="0"/>
              <a:t>(пример со страхованием)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DE0D611-4C64-2464-3482-7E2CD151A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0"/>
            <a:ext cx="9728200" cy="501624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sz="3800" dirty="0"/>
              <a:t>Какой марки ваш автомобиль и какого он года выпуска? </a:t>
            </a:r>
            <a:r>
              <a:rPr lang="ru-RU" sz="3800" dirty="0">
                <a:solidFill>
                  <a:srgbClr val="FF0000"/>
                </a:solidFill>
              </a:rPr>
              <a:t>(</a:t>
            </a:r>
            <a:r>
              <a:rPr lang="en" sz="3800" dirty="0">
                <a:solidFill>
                  <a:srgbClr val="FF0000"/>
                </a:solidFill>
              </a:rPr>
              <a:t>S)</a:t>
            </a:r>
          </a:p>
          <a:p>
            <a:pPr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sz="3800" dirty="0"/>
              <a:t>Какой у вас стаж вождения? </a:t>
            </a:r>
            <a:r>
              <a:rPr lang="ru-RU" sz="3800" dirty="0">
                <a:solidFill>
                  <a:srgbClr val="FF0000"/>
                </a:solidFill>
              </a:rPr>
              <a:t>(</a:t>
            </a:r>
            <a:r>
              <a:rPr lang="en" sz="3800" dirty="0">
                <a:solidFill>
                  <a:srgbClr val="FF0000"/>
                </a:solidFill>
              </a:rPr>
              <a:t>S)</a:t>
            </a:r>
          </a:p>
          <a:p>
            <a:pPr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sz="3800" dirty="0"/>
              <a:t>Для каких целей вы используете авто? </a:t>
            </a:r>
            <a:r>
              <a:rPr lang="ru-RU" sz="3800" dirty="0">
                <a:solidFill>
                  <a:srgbClr val="FF0000"/>
                </a:solidFill>
              </a:rPr>
              <a:t>(</a:t>
            </a:r>
            <a:r>
              <a:rPr lang="en" sz="3800" dirty="0">
                <a:solidFill>
                  <a:srgbClr val="FF0000"/>
                </a:solidFill>
              </a:rPr>
              <a:t>S)</a:t>
            </a:r>
          </a:p>
          <a:p>
            <a:pPr marR="151765"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sz="3800" dirty="0"/>
              <a:t>Какими страховыми услугами вы уже пользовались?</a:t>
            </a:r>
            <a:br>
              <a:rPr lang="ru-RU" sz="3800" dirty="0"/>
            </a:br>
            <a:r>
              <a:rPr lang="ru-RU" sz="3800" dirty="0"/>
              <a:t>Какой у вас опыт взаимодействия со страховыми компаниями? </a:t>
            </a:r>
            <a:r>
              <a:rPr lang="ru-RU" sz="3800" dirty="0">
                <a:solidFill>
                  <a:srgbClr val="FFC000"/>
                </a:solidFill>
              </a:rPr>
              <a:t>(</a:t>
            </a:r>
            <a:r>
              <a:rPr lang="en" sz="3800" dirty="0">
                <a:solidFill>
                  <a:srgbClr val="FFC000"/>
                </a:solidFill>
              </a:rPr>
              <a:t>P)</a:t>
            </a:r>
          </a:p>
          <a:p>
            <a:pPr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sz="3800" dirty="0"/>
              <a:t>Кто имеет доступ к управлению автомобилем? </a:t>
            </a:r>
            <a:r>
              <a:rPr lang="ru-RU" sz="3800" dirty="0">
                <a:solidFill>
                  <a:srgbClr val="FFC000"/>
                </a:solidFill>
              </a:rPr>
              <a:t>(</a:t>
            </a:r>
            <a:r>
              <a:rPr lang="en" sz="3800" dirty="0">
                <a:solidFill>
                  <a:srgbClr val="FFC000"/>
                </a:solidFill>
              </a:rPr>
              <a:t>P)</a:t>
            </a:r>
          </a:p>
          <a:p>
            <a:pPr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sz="3800" dirty="0"/>
              <a:t>Где вы оставляете авто ночью? </a:t>
            </a:r>
            <a:r>
              <a:rPr lang="ru-RU" sz="3800" dirty="0">
                <a:solidFill>
                  <a:srgbClr val="FFC000"/>
                </a:solidFill>
              </a:rPr>
              <a:t>(</a:t>
            </a:r>
            <a:r>
              <a:rPr lang="en" sz="3800" dirty="0">
                <a:solidFill>
                  <a:srgbClr val="FFC000"/>
                </a:solidFill>
              </a:rPr>
              <a:t>P)</a:t>
            </a:r>
          </a:p>
          <a:p>
            <a:pPr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sz="3800" dirty="0"/>
              <a:t>Как вы думаете, каковы шансы угона вашего авто? </a:t>
            </a:r>
            <a:r>
              <a:rPr lang="ru-RU" sz="38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" sz="3800" dirty="0">
                <a:solidFill>
                  <a:schemeClr val="accent6">
                    <a:lumMod val="75000"/>
                  </a:schemeClr>
                </a:solidFill>
              </a:rPr>
              <a:t>I)</a:t>
            </a:r>
          </a:p>
          <a:p>
            <a:pPr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sz="3800" dirty="0"/>
              <a:t>Какова вероятность того, что авто будет повреждено? </a:t>
            </a:r>
            <a:r>
              <a:rPr lang="ru-RU" sz="38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" sz="3800" dirty="0">
                <a:solidFill>
                  <a:schemeClr val="accent6">
                    <a:lumMod val="75000"/>
                  </a:schemeClr>
                </a:solidFill>
              </a:rPr>
              <a:t>I)</a:t>
            </a:r>
          </a:p>
          <a:p>
            <a:pPr marR="5080"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sz="3800" dirty="0"/>
              <a:t>Готовы ли вы выслушать решение, которое предлагает наша страховая компания? </a:t>
            </a:r>
            <a:r>
              <a:rPr lang="ru-RU" sz="3800" dirty="0">
                <a:solidFill>
                  <a:srgbClr val="00B0F0"/>
                </a:solidFill>
              </a:rPr>
              <a:t>(</a:t>
            </a:r>
            <a:r>
              <a:rPr lang="en" sz="3800" dirty="0">
                <a:solidFill>
                  <a:srgbClr val="00B0F0"/>
                </a:solidFill>
              </a:rPr>
              <a:t>N)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28" y="315085"/>
            <a:ext cx="10515600" cy="731904"/>
          </a:xfrm>
          <a:prstGeom prst="rect">
            <a:avLst/>
          </a:prstGeom>
        </p:spPr>
        <p:txBody>
          <a:bodyPr vert="horz" wrap="square" lIns="0" tIns="54266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Примеры вопросов для переговоров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D21DB7-11B2-0B80-BCCB-10FEFB4C3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28" y="1280160"/>
            <a:ext cx="10951464" cy="5374640"/>
          </a:xfrm>
        </p:spPr>
        <p:txBody>
          <a:bodyPr>
            <a:normAutofit fontScale="85000" lnSpcReduction="20000"/>
          </a:bodyPr>
          <a:lstStyle/>
          <a:p>
            <a:r>
              <a:rPr lang="ru-RU" i="1" dirty="0"/>
              <a:t>Как ты видишь эту ситуацию? </a:t>
            </a:r>
            <a:r>
              <a:rPr lang="ru-RU" dirty="0">
                <a:solidFill>
                  <a:srgbClr val="C00000"/>
                </a:solidFill>
              </a:rPr>
              <a:t>(</a:t>
            </a:r>
            <a:r>
              <a:rPr lang="en" dirty="0">
                <a:solidFill>
                  <a:srgbClr val="C00000"/>
                </a:solidFill>
              </a:rPr>
              <a:t>S)</a:t>
            </a:r>
          </a:p>
          <a:p>
            <a:r>
              <a:rPr lang="ru-RU" i="1" dirty="0"/>
              <a:t>В чем именно ты видишь проблему? 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P)</a:t>
            </a:r>
          </a:p>
          <a:p>
            <a:r>
              <a:rPr lang="ru-RU" i="1" dirty="0"/>
              <a:t>Какие проблемные моменты являются для тебя ключевыми и почему?</a:t>
            </a:r>
            <a:r>
              <a:rPr lang="ru-RU" dirty="0"/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" dirty="0">
                <a:solidFill>
                  <a:schemeClr val="accent6">
                    <a:lumMod val="75000"/>
                  </a:schemeClr>
                </a:solidFill>
              </a:rPr>
              <a:t>I)</a:t>
            </a:r>
            <a:r>
              <a:rPr lang="en" dirty="0"/>
              <a:t> </a:t>
            </a:r>
            <a:r>
              <a:rPr lang="ru-RU" dirty="0"/>
              <a:t>🙁</a:t>
            </a:r>
            <a:endParaRPr lang="en" dirty="0"/>
          </a:p>
          <a:p>
            <a:r>
              <a:rPr lang="ru-RU" i="1" dirty="0"/>
              <a:t>Что будет если проблема не решится?</a:t>
            </a:r>
            <a:r>
              <a:rPr lang="ru-RU" dirty="0"/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" dirty="0">
                <a:solidFill>
                  <a:schemeClr val="accent6">
                    <a:lumMod val="75000"/>
                  </a:schemeClr>
                </a:solidFill>
              </a:rPr>
              <a:t>I)</a:t>
            </a:r>
            <a:r>
              <a:rPr lang="en" dirty="0"/>
              <a:t> </a:t>
            </a:r>
            <a:r>
              <a:rPr lang="ru-RU" dirty="0"/>
              <a:t>🙁</a:t>
            </a:r>
            <a:endParaRPr lang="en" dirty="0"/>
          </a:p>
          <a:p>
            <a:r>
              <a:rPr lang="ru-RU" i="1" dirty="0"/>
              <a:t>Какие варианты действий рассматриваешь?</a:t>
            </a:r>
            <a:r>
              <a:rPr lang="ru-RU" dirty="0"/>
              <a:t> </a:t>
            </a:r>
            <a:r>
              <a:rPr lang="ru-RU" dirty="0">
                <a:solidFill>
                  <a:srgbClr val="0070C0"/>
                </a:solidFill>
              </a:rPr>
              <a:t>(</a:t>
            </a:r>
            <a:r>
              <a:rPr lang="en" dirty="0">
                <a:solidFill>
                  <a:srgbClr val="0070C0"/>
                </a:solidFill>
              </a:rPr>
              <a:t>N)</a:t>
            </a:r>
            <a:r>
              <a:rPr lang="en" dirty="0"/>
              <a:t> </a:t>
            </a:r>
            <a:r>
              <a:rPr lang="ru-RU" dirty="0"/>
              <a:t>😀</a:t>
            </a:r>
            <a:endParaRPr lang="en" dirty="0"/>
          </a:p>
          <a:p>
            <a:r>
              <a:rPr lang="ru-RU" i="1" dirty="0"/>
              <a:t>Какое решение выглядит для тебя оптимальным?</a:t>
            </a:r>
            <a:r>
              <a:rPr lang="ru-RU" dirty="0"/>
              <a:t> </a:t>
            </a:r>
            <a:r>
              <a:rPr lang="ru-RU" dirty="0">
                <a:solidFill>
                  <a:srgbClr val="0070C0"/>
                </a:solidFill>
              </a:rPr>
              <a:t>(</a:t>
            </a:r>
            <a:r>
              <a:rPr lang="en" dirty="0">
                <a:solidFill>
                  <a:srgbClr val="0070C0"/>
                </a:solidFill>
              </a:rPr>
              <a:t>N)</a:t>
            </a:r>
            <a:r>
              <a:rPr lang="en" dirty="0"/>
              <a:t> </a:t>
            </a:r>
            <a:r>
              <a:rPr lang="ru-RU" dirty="0"/>
              <a:t>😀</a:t>
            </a:r>
            <a:endParaRPr lang="en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Ещё вопросы:</a:t>
            </a:r>
          </a:p>
          <a:p>
            <a:r>
              <a:rPr lang="ru-RU" i="1" dirty="0"/>
              <a:t>Что еще для тебя важно?</a:t>
            </a:r>
          </a:p>
          <a:p>
            <a:r>
              <a:rPr lang="ru-RU" i="1" dirty="0"/>
              <a:t>О каких сроках мы можем говорить?</a:t>
            </a:r>
          </a:p>
          <a:p>
            <a:r>
              <a:rPr lang="ru-RU" i="1" dirty="0"/>
              <a:t>Как долго ты готов(а)…?</a:t>
            </a:r>
          </a:p>
          <a:p>
            <a:r>
              <a:rPr lang="ru-RU" i="1" dirty="0"/>
              <a:t>Какие альтернативные решения ты рассматриваешь?</a:t>
            </a:r>
          </a:p>
          <a:p>
            <a:r>
              <a:rPr lang="ru-RU" i="1" dirty="0"/>
              <a:t>Какие плюсы ты видишь, работая с нами?</a:t>
            </a:r>
          </a:p>
          <a:p>
            <a:r>
              <a:rPr lang="ru-RU" sz="2800" i="1" dirty="0">
                <a:solidFill>
                  <a:schemeClr val="accent2">
                    <a:lumMod val="50000"/>
                  </a:schemeClr>
                </a:solidFill>
              </a:rPr>
              <a:t>А как ты думаешь? (перехват инициативы)</a:t>
            </a:r>
            <a:endParaRPr lang="ru-RU" i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BE41116-14F2-35DE-C641-DE55EE28E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2356"/>
          </a:xfrm>
        </p:spPr>
        <p:txBody>
          <a:bodyPr/>
          <a:lstStyle/>
          <a:p>
            <a:r>
              <a:rPr lang="ru-RU" dirty="0"/>
              <a:t>Что такое переговоры?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519376-43F5-7B8F-A3A2-E0597D24B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186"/>
            <a:ext cx="5257800" cy="4463777"/>
          </a:xfrm>
        </p:spPr>
        <p:txBody>
          <a:bodyPr>
            <a:normAutofit/>
          </a:bodyPr>
          <a:lstStyle/>
          <a:p>
            <a:pPr marL="12700" marR="136525" indent="0">
              <a:lnSpc>
                <a:spcPct val="100000"/>
              </a:lnSpc>
              <a:spcBef>
                <a:spcPts val="500"/>
              </a:spcBef>
              <a:buNone/>
              <a:tabLst>
                <a:tab pos="309880" algn="l"/>
              </a:tabLst>
            </a:pPr>
            <a:r>
              <a:rPr lang="ru-RU" dirty="0"/>
              <a:t>Механизм распределения ресурсов, уравновешивания сталкивающихся интересов и разрешения конфликтов.</a:t>
            </a:r>
          </a:p>
          <a:p>
            <a:pPr marL="12700" marR="5080" indent="0">
              <a:lnSpc>
                <a:spcPct val="100000"/>
              </a:lnSpc>
              <a:spcBef>
                <a:spcPts val="2000"/>
              </a:spcBef>
              <a:buNone/>
              <a:tabLst>
                <a:tab pos="382905" algn="l"/>
              </a:tabLst>
            </a:pPr>
            <a:r>
              <a:rPr lang="ru-RU" dirty="0"/>
              <a:t>Процесс совместного поиска </a:t>
            </a:r>
            <a:r>
              <a:rPr lang="ru-RU" i="1" dirty="0"/>
              <a:t>взаимовыгодного</a:t>
            </a:r>
            <a:r>
              <a:rPr lang="ru-RU" dirty="0"/>
              <a:t> решения.</a:t>
            </a:r>
          </a:p>
          <a:p>
            <a:endParaRPr lang="ru-RU" dirty="0"/>
          </a:p>
        </p:txBody>
      </p:sp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8262" y="1825625"/>
            <a:ext cx="5362434" cy="40233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900B75-9B27-B2E0-33E2-B1A4B1953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r>
              <a:rPr lang="ru-RU" dirty="0"/>
              <a:t>Извлекающие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BAC5D1-E728-7125-9C3F-082A85F77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00"/>
            <a:ext cx="10515600" cy="51816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dirty="0"/>
              <a:t>Извлекающие вопросы — должны навести на мысль о проблемах, о которых человек не думал ранее.</a:t>
            </a:r>
          </a:p>
          <a:p>
            <a:pPr>
              <a:lnSpc>
                <a:spcPct val="110000"/>
              </a:lnSpc>
            </a:pPr>
            <a:r>
              <a:rPr lang="ru-RU" i="1" dirty="0"/>
              <a:t>Задумывался ли ты о…</a:t>
            </a:r>
          </a:p>
          <a:p>
            <a:pPr lvl="1">
              <a:lnSpc>
                <a:spcPct val="110000"/>
              </a:lnSpc>
            </a:pPr>
            <a:r>
              <a:rPr lang="ru-RU" i="1" dirty="0"/>
              <a:t>… сейчас уже середина учебного года и дочери будет сложно адаптироваться на новом месте.</a:t>
            </a:r>
          </a:p>
          <a:p>
            <a:pPr>
              <a:lnSpc>
                <a:spcPct val="110000"/>
              </a:lnSpc>
            </a:pPr>
            <a:r>
              <a:rPr lang="ru-RU" i="1" dirty="0"/>
              <a:t>Известно ли тебе о…</a:t>
            </a:r>
          </a:p>
          <a:p>
            <a:pPr>
              <a:lnSpc>
                <a:spcPct val="110000"/>
              </a:lnSpc>
            </a:pPr>
            <a:r>
              <a:rPr lang="ru-RU" i="1" dirty="0"/>
              <a:t>Как ты думаешь, как такие действия могут повлиять на…</a:t>
            </a:r>
          </a:p>
          <a:p>
            <a:pPr lvl="1">
              <a:lnSpc>
                <a:spcPct val="110000"/>
              </a:lnSpc>
            </a:pPr>
            <a:r>
              <a:rPr lang="ru-RU" i="1" dirty="0"/>
              <a:t>Рассматриваешь ли вариант, что не понравится в новой стране и захочется вернуться?</a:t>
            </a:r>
            <a:endParaRPr lang="ru-RU" dirty="0"/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Возможно, есть какие-то моменты, которые человек не продумал.</a:t>
            </a:r>
          </a:p>
          <a:p>
            <a:pPr marL="0" indent="0">
              <a:lnSpc>
                <a:spcPct val="120000"/>
              </a:lnSpc>
              <a:spcBef>
                <a:spcPts val="2000"/>
              </a:spcBef>
              <a:buNone/>
            </a:pPr>
            <a:r>
              <a:rPr lang="ru-RU" sz="2600" b="1" dirty="0"/>
              <a:t>Кейс</a:t>
            </a:r>
            <a:r>
              <a:rPr lang="ru-RU" sz="2600" dirty="0"/>
              <a:t>: программист просит серьёзную прибавку к ЗП и помощь в релокации в англоязычную страну, грозя уходом</a:t>
            </a:r>
          </a:p>
        </p:txBody>
      </p:sp>
    </p:spTree>
    <p:extLst>
      <p:ext uri="{BB962C8B-B14F-4D97-AF65-F5344CB8AC3E}">
        <p14:creationId xmlns:p14="http://schemas.microsoft.com/office/powerpoint/2010/main" val="4085620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3351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Подготовка вопросов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5207E6C-358B-7253-08E2-D3EE50EF9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232"/>
            <a:ext cx="6440424" cy="510844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b="1" dirty="0"/>
              <a:t>Вопросы </a:t>
            </a:r>
            <a:r>
              <a:rPr lang="ru-RU" dirty="0"/>
              <a:t>к другой стороне </a:t>
            </a:r>
            <a:r>
              <a:rPr lang="ru-RU" b="1" dirty="0"/>
              <a:t>должны быть готовы заранее.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dirty="0"/>
              <a:t>Это поможет вам не только </a:t>
            </a:r>
            <a:r>
              <a:rPr lang="ru-RU" b="1" dirty="0"/>
              <a:t>управлять</a:t>
            </a:r>
            <a:r>
              <a:rPr lang="ru-RU" dirty="0"/>
              <a:t> </a:t>
            </a:r>
            <a:r>
              <a:rPr lang="ru-RU" b="1" dirty="0"/>
              <a:t>процессом</a:t>
            </a:r>
            <a:r>
              <a:rPr lang="ru-RU" dirty="0"/>
              <a:t>, но и понять </a:t>
            </a:r>
            <a:r>
              <a:rPr lang="ru-RU" b="1" dirty="0"/>
              <a:t>интересы</a:t>
            </a:r>
            <a:r>
              <a:rPr lang="ru-RU" dirty="0"/>
              <a:t>, </a:t>
            </a:r>
            <a:r>
              <a:rPr lang="ru-RU" b="1" dirty="0"/>
              <a:t>позиции</a:t>
            </a:r>
            <a:r>
              <a:rPr lang="ru-RU" dirty="0"/>
              <a:t> и </a:t>
            </a:r>
            <a:r>
              <a:rPr lang="ru-RU" b="1" dirty="0"/>
              <a:t>мотивы</a:t>
            </a:r>
            <a:r>
              <a:rPr lang="ru-RU" dirty="0"/>
              <a:t> другой стороны.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3000" dirty="0"/>
              <a:t>Пример:</a:t>
            </a:r>
            <a:br>
              <a:rPr lang="ru-RU" dirty="0"/>
            </a:br>
            <a:r>
              <a:rPr lang="ru-RU" sz="2400" dirty="0"/>
              <a:t>Необходимо разобраться, почему ведущий программист потребовал прибавку именно в $1000 и именно сейчас, хотя всем известно, что есть установленная процедура пересмотра ЗП.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Без воронки вопросов это сделать крайне сложно.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471" y="1690688"/>
            <a:ext cx="4279392" cy="385267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757202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Для чего столько вопросов?</a:t>
            </a:r>
            <a:endParaRPr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D84C91-2B7F-08B9-E9C8-59088FEC3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294512" cy="4351338"/>
          </a:xfrm>
        </p:spPr>
        <p:txBody>
          <a:bodyPr>
            <a:normAutofit/>
          </a:bodyPr>
          <a:lstStyle/>
          <a:p>
            <a:pPr marL="0" marR="911225" indent="0">
              <a:lnSpc>
                <a:spcPct val="110000"/>
              </a:lnSpc>
              <a:spcBef>
                <a:spcPts val="420"/>
              </a:spcBef>
              <a:buNone/>
            </a:pPr>
            <a:r>
              <a:rPr lang="ru-RU" dirty="0"/>
              <a:t>Мы задаем вопросы, чтобы выяснить </a:t>
            </a:r>
            <a:r>
              <a:rPr lang="ru-RU" b="1" dirty="0"/>
              <a:t>ключевой интерес </a:t>
            </a:r>
            <a:r>
              <a:rPr lang="ru-RU" dirty="0"/>
              <a:t>(к чему стремится другая сторона?).</a:t>
            </a:r>
          </a:p>
          <a:p>
            <a:pPr marL="0" indent="0">
              <a:lnSpc>
                <a:spcPct val="110000"/>
              </a:lnSpc>
              <a:spcBef>
                <a:spcPts val="2575"/>
              </a:spcBef>
              <a:buNone/>
            </a:pPr>
            <a:r>
              <a:rPr lang="ru-RU" dirty="0"/>
              <a:t>Также мы задаем вопросы, чтобы выяснить </a:t>
            </a:r>
            <a:r>
              <a:rPr lang="ru-RU" b="1" dirty="0"/>
              <a:t>позиции</a:t>
            </a:r>
            <a:br>
              <a:rPr lang="en-US" b="1" dirty="0"/>
            </a:br>
            <a:r>
              <a:rPr lang="ru-RU" dirty="0"/>
              <a:t>(поле торга) другой </a:t>
            </a:r>
            <a:r>
              <a:rPr lang="ru-RU"/>
              <a:t>стороны.</a:t>
            </a:r>
            <a:endParaRPr lang="ru-RU" sz="4000" dirty="0">
              <a:latin typeface="Arial"/>
              <a:cs typeface="Arial"/>
            </a:endParaRPr>
          </a:p>
          <a:p>
            <a:pPr marL="0" marR="321310" indent="0">
              <a:lnSpc>
                <a:spcPct val="100000"/>
              </a:lnSpc>
              <a:buNone/>
            </a:pPr>
            <a:r>
              <a:rPr lang="ru-RU" dirty="0"/>
              <a:t>За</a:t>
            </a:r>
            <a:r>
              <a:rPr lang="ru-RU" b="1" dirty="0"/>
              <a:t> интересами </a:t>
            </a:r>
            <a:r>
              <a:rPr lang="ru-RU" dirty="0"/>
              <a:t>скрывается</a:t>
            </a:r>
            <a:r>
              <a:rPr lang="ru-RU" b="1" dirty="0"/>
              <a:t> мотивация личности.</a:t>
            </a:r>
            <a:br>
              <a:rPr lang="ru-RU" b="1" dirty="0"/>
            </a:br>
            <a:r>
              <a:rPr lang="ru-RU" dirty="0"/>
              <a:t>За</a:t>
            </a:r>
            <a:r>
              <a:rPr lang="ru-RU" b="1" dirty="0"/>
              <a:t> позицией </a:t>
            </a:r>
            <a:r>
              <a:rPr lang="ru-RU" dirty="0"/>
              <a:t>живут</a:t>
            </a:r>
            <a:r>
              <a:rPr lang="ru-RU" b="1" dirty="0"/>
              <a:t> условия: </a:t>
            </a:r>
            <a:r>
              <a:rPr lang="ru-RU" dirty="0"/>
              <a:t>деньги, сроки, должность.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5C0641-03DA-E3A9-37C6-7E9BAF79E5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2711" y="109713"/>
            <a:ext cx="3059289" cy="343182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6289" y="484358"/>
            <a:ext cx="6951133" cy="742253"/>
          </a:xfrm>
          <a:prstGeom prst="rect">
            <a:avLst/>
          </a:prstGeom>
        </p:spPr>
        <p:txBody>
          <a:bodyPr vert="horz" wrap="square" lIns="0" tIns="64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Обычно</a:t>
            </a:r>
            <a:endParaRPr spc="18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D1B0688-4CA7-0A00-8919-B84B29A5B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288" y="1329226"/>
            <a:ext cx="11263489" cy="372819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dirty="0"/>
              <a:t>Стороны проговаривают свои позиции (цена, сроки и проч.),</a:t>
            </a:r>
            <a:br>
              <a:rPr lang="ru-RU" dirty="0"/>
            </a:br>
            <a:r>
              <a:rPr lang="ru-RU" dirty="0"/>
              <a:t>но редко говорят о своих интересах и потребностях.</a:t>
            </a:r>
            <a:br>
              <a:rPr lang="en-US" dirty="0"/>
            </a:br>
            <a:br>
              <a:rPr lang="en-US" dirty="0"/>
            </a:br>
            <a:r>
              <a:rPr lang="ru-RU" u="sng" dirty="0"/>
              <a:t>Пример:</a:t>
            </a:r>
            <a:endParaRPr lang="en-US" u="sng" dirty="0"/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Пара обсуждает, какой фильм или сериал они будут смотреть этим вечером. Это позиция.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К чему стремятся эти люди (провести романтический вечер, увидеть любимый сериал и т.д.) — это их интерес.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4886" y="4511040"/>
            <a:ext cx="5327114" cy="23469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775" y="336773"/>
            <a:ext cx="479211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Активное слушание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8094F94-4FE0-93EF-9DA2-78BB1282B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75" y="1131527"/>
            <a:ext cx="5077817" cy="5479762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ru-RU" dirty="0"/>
              <a:t>Работа с вопросами предполагает демонстрацию </a:t>
            </a:r>
            <a:r>
              <a:rPr lang="ru-RU" b="1" dirty="0"/>
              <a:t>фокуса на собеседнике</a:t>
            </a:r>
            <a:r>
              <a:rPr lang="ru-RU" dirty="0"/>
              <a:t> через техники активного слушания: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dirty="0"/>
              <a:t>Междометия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dirty="0"/>
              <a:t>Парафраз</a:t>
            </a:r>
          </a:p>
          <a:p>
            <a:pPr marL="817200" lvl="1" indent="-360000">
              <a:lnSpc>
                <a:spcPct val="120000"/>
              </a:lnSpc>
              <a:spcBef>
                <a:spcPts val="0"/>
              </a:spcBef>
              <a:tabLst>
                <a:tab pos="297815" algn="l"/>
                <a:tab pos="298450" algn="l"/>
              </a:tabLst>
            </a:pPr>
            <a:r>
              <a:rPr lang="ru-RU" i="1" dirty="0"/>
              <a:t>Так ли я вас понял…</a:t>
            </a:r>
          </a:p>
          <a:p>
            <a:pPr marL="817200" lvl="1" indent="-360000">
              <a:lnSpc>
                <a:spcPct val="120000"/>
              </a:lnSpc>
              <a:spcBef>
                <a:spcPts val="0"/>
              </a:spcBef>
              <a:tabLst>
                <a:tab pos="297815" algn="l"/>
                <a:tab pos="298450" algn="l"/>
              </a:tabLst>
            </a:pPr>
            <a:r>
              <a:rPr lang="ru-RU" i="1" dirty="0"/>
              <a:t>То есть…</a:t>
            </a:r>
          </a:p>
          <a:p>
            <a:pPr marL="817200" lvl="1" indent="-360000">
              <a:lnSpc>
                <a:spcPct val="120000"/>
              </a:lnSpc>
              <a:spcBef>
                <a:spcPts val="0"/>
              </a:spcBef>
              <a:tabLst>
                <a:tab pos="297815" algn="l"/>
                <a:tab pos="298450" algn="l"/>
              </a:tabLst>
            </a:pPr>
            <a:r>
              <a:rPr lang="ru-RU" i="1" dirty="0"/>
              <a:t>Получается, что…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dirty="0"/>
              <a:t>Уточнения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dirty="0"/>
              <a:t>Эхо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dirty="0"/>
              <a:t>Невербальное сопровождение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dirty="0"/>
              <a:t>Резюме</a:t>
            </a:r>
          </a:p>
          <a:p>
            <a:endParaRPr lang="ru-RU" dirty="0"/>
          </a:p>
        </p:txBody>
      </p:sp>
      <p:graphicFrame>
        <p:nvGraphicFramePr>
          <p:cNvPr id="109" name="Таблица 109">
            <a:extLst>
              <a:ext uri="{FF2B5EF4-FFF2-40B4-BE49-F238E27FC236}">
                <a16:creationId xmlns:a16="http://schemas.microsoft.com/office/drawing/2014/main" id="{88922EA2-F195-24F8-5FA1-07A4B5CE2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231207"/>
              </p:ext>
            </p:extLst>
          </p:nvPr>
        </p:nvGraphicFramePr>
        <p:xfrm>
          <a:off x="5525546" y="147145"/>
          <a:ext cx="6603395" cy="6547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020">
                  <a:extLst>
                    <a:ext uri="{9D8B030D-6E8A-4147-A177-3AD203B41FA5}">
                      <a16:colId xmlns:a16="http://schemas.microsoft.com/office/drawing/2014/main" val="1867830871"/>
                    </a:ext>
                  </a:extLst>
                </a:gridCol>
                <a:gridCol w="1576551">
                  <a:extLst>
                    <a:ext uri="{9D8B030D-6E8A-4147-A177-3AD203B41FA5}">
                      <a16:colId xmlns:a16="http://schemas.microsoft.com/office/drawing/2014/main" val="1878284697"/>
                    </a:ext>
                  </a:extLst>
                </a:gridCol>
                <a:gridCol w="1681655">
                  <a:extLst>
                    <a:ext uri="{9D8B030D-6E8A-4147-A177-3AD203B41FA5}">
                      <a16:colId xmlns:a16="http://schemas.microsoft.com/office/drawing/2014/main" val="1353842227"/>
                    </a:ext>
                  </a:extLst>
                </a:gridCol>
                <a:gridCol w="1692169">
                  <a:extLst>
                    <a:ext uri="{9D8B030D-6E8A-4147-A177-3AD203B41FA5}">
                      <a16:colId xmlns:a16="http://schemas.microsoft.com/office/drawing/2014/main" val="1837524311"/>
                    </a:ext>
                  </a:extLst>
                </a:gridCol>
              </a:tblGrid>
              <a:tr h="635918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Действие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Цель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Как это делать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Примеры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0779140"/>
                  </a:ext>
                </a:extLst>
              </a:tr>
              <a:tr h="835889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1. Невербальное сопровождение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Поощрение собеседника к разговору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Установите визуальный контакт, кивайте.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Кивок, мимика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448625"/>
                  </a:ext>
                </a:extLst>
              </a:tr>
              <a:tr h="805194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2. Междометия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Выражение интереса к собеседнику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Сопровождайте речь собеседника междометиями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i="1" dirty="0"/>
                        <a:t>«Хм»</a:t>
                      </a:r>
                      <a:r>
                        <a:rPr lang="ru-RU" sz="1600" dirty="0"/>
                        <a:t>, «</a:t>
                      </a:r>
                      <a:r>
                        <a:rPr lang="ru-RU" sz="1600" i="1" dirty="0"/>
                        <a:t>Так»</a:t>
                      </a:r>
                      <a:r>
                        <a:rPr lang="ru-RU" sz="1600" dirty="0"/>
                        <a:t>, «</a:t>
                      </a:r>
                      <a:r>
                        <a:rPr lang="ru-RU" sz="1600" i="1" dirty="0"/>
                        <a:t>Угу»</a:t>
                      </a:r>
                      <a:r>
                        <a:rPr lang="ru-RU" sz="1600" dirty="0"/>
                        <a:t>, и т.д.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983473"/>
                  </a:ext>
                </a:extLst>
              </a:tr>
              <a:tr h="980168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3. Эхо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Поощрение собеседника к разговору</a:t>
                      </a:r>
                    </a:p>
                    <a:p>
                      <a:pPr>
                        <a:lnSpc>
                          <a:spcPct val="70000"/>
                        </a:lnSpc>
                      </a:pP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Повторение последних слов собеседника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i="1" dirty="0"/>
                        <a:t>«Переговоры планируем продолжить в июле» </a:t>
                      </a:r>
                      <a:r>
                        <a:rPr lang="ru-RU" sz="1600" dirty="0"/>
                        <a:t>— </a:t>
                      </a:r>
                      <a:r>
                        <a:rPr lang="ru-RU" sz="1600" i="1" dirty="0"/>
                        <a:t>«В июле»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905184"/>
                  </a:ext>
                </a:extLst>
              </a:tr>
              <a:tr h="980232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4. Перефразирование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Демонстрация собеседнику, что его мысль услышана</a:t>
                      </a:r>
                      <a:r>
                        <a:rPr lang="en-US" sz="1600" dirty="0"/>
                        <a:t> </a:t>
                      </a:r>
                      <a:r>
                        <a:rPr lang="ru-RU" sz="1600" dirty="0"/>
                        <a:t>и понята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Скажите своими словами то, что, как вы считаете, имел в виду собеседник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i="1" dirty="0"/>
                        <a:t>«Правильно ли я понял, что…»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261886"/>
                  </a:ext>
                </a:extLst>
              </a:tr>
              <a:tr h="980232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5. Уточнение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Получить больше информации,</a:t>
                      </a:r>
                    </a:p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Помочь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Задавая разные типы вопросов: открытые, альтернативные, закрытые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i="1" dirty="0"/>
                        <a:t>«То есть вы против такого решения?»</a:t>
                      </a:r>
                    </a:p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i="1" dirty="0"/>
                        <a:t>«Как получилось, что…?»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671964"/>
                  </a:ext>
                </a:extLst>
              </a:tr>
              <a:tr h="1330311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6. Резюме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Свести воедино важные факты и идеи</a:t>
                      </a:r>
                    </a:p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Создать основу для дальнейшего обсуждения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Сформулировать основные идеи, которые высказал собеседник, своими словами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i="1" dirty="0"/>
                        <a:t>«Итак, из всего сказанного, я понял, что вы планируете…»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4352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797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Тренировочное</a:t>
            </a:r>
            <a:r>
              <a:rPr dirty="0"/>
              <a:t> задание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4CFE591-711D-830B-17EE-E0B0F6655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422"/>
            <a:ext cx="10515600" cy="4675541"/>
          </a:xfrm>
        </p:spPr>
        <p:txBody>
          <a:bodyPr/>
          <a:lstStyle/>
          <a:p>
            <a:pPr marL="360000" marR="5080" indent="-3600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Заполните шаблон подготовки к переговорам</a:t>
            </a:r>
            <a:br>
              <a:rPr lang="ru-RU" dirty="0"/>
            </a:br>
            <a:r>
              <a:rPr lang="en" dirty="0">
                <a:hlinkClick r:id="rId2"/>
              </a:rPr>
              <a:t>https://</a:t>
            </a:r>
            <a:r>
              <a:rPr lang="en" dirty="0" err="1">
                <a:hlinkClick r:id="rId2"/>
              </a:rPr>
              <a:t>clck.ru</a:t>
            </a:r>
            <a:r>
              <a:rPr lang="en" dirty="0">
                <a:hlinkClick r:id="rId2"/>
              </a:rPr>
              <a:t>/34N8Rt</a:t>
            </a:r>
            <a:endParaRPr lang="ru-RU" dirty="0"/>
          </a:p>
          <a:p>
            <a:pPr marL="360000" marR="559435" indent="-3600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Вы можете поработать как с предстоящей ситуацией, так и проанализировать уже прошедший кейс.</a:t>
            </a:r>
          </a:p>
          <a:p>
            <a:pPr marL="360000" marR="699770" indent="-3600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Переговоры могут быть любыми: бизнес, управление, семейные отношения.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Вывод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21F515B-7EAA-D9B7-5AF5-22520B908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979"/>
            <a:ext cx="10515600" cy="467398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Даже самые сложные переговоры могут пройти успешно, если вы заранее подготовились к ним.</a:t>
            </a:r>
          </a:p>
          <a:p>
            <a:pPr marL="0" marR="508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dirty="0"/>
              <a:t>От вашего умения задавать вопросы себе и собеседнику зависит исход вашей договоренности.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50DE442-4F7C-7ECF-1A96-FFBB7F8B5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620484"/>
          </a:xfrm>
        </p:spPr>
        <p:txBody>
          <a:bodyPr/>
          <a:lstStyle/>
          <a:p>
            <a:r>
              <a:rPr lang="ru-RU" dirty="0"/>
              <a:t>Влияние и контрвлияние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790EBDA-E771-8350-47B9-9FAE87647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27779"/>
            <a:ext cx="10515600" cy="2561872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Работа с выгодами</a:t>
            </a:r>
          </a:p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правильно формулировать аргументы</a:t>
            </a:r>
          </a:p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Какие техники влияния существуют</a:t>
            </a:r>
          </a:p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качественно предлагать решение</a:t>
            </a:r>
          </a:p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Борьба с возражениями и сопротивлением</a:t>
            </a:r>
          </a:p>
        </p:txBody>
      </p:sp>
    </p:spTree>
    <p:extLst>
      <p:ext uri="{BB962C8B-B14F-4D97-AF65-F5344CB8AC3E}">
        <p14:creationId xmlns:p14="http://schemas.microsoft.com/office/powerpoint/2010/main" val="1079932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8867" y="479099"/>
            <a:ext cx="1051560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Влияние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6957366-C4C9-7545-1824-2A301B43E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7" y="1253330"/>
            <a:ext cx="5923844" cy="5328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менеджменте выделяют:</a:t>
            </a:r>
            <a:endParaRPr lang="en-US" dirty="0"/>
          </a:p>
          <a:p>
            <a:r>
              <a:rPr lang="ru-RU" dirty="0"/>
              <a:t>Полномочия</a:t>
            </a:r>
          </a:p>
          <a:p>
            <a:pPr lvl="1"/>
            <a:r>
              <a:rPr lang="ru-RU" dirty="0"/>
              <a:t>Право принимать решения, говорить да / нет каким-то инициативам</a:t>
            </a:r>
          </a:p>
          <a:p>
            <a:r>
              <a:rPr lang="ru-RU" dirty="0"/>
              <a:t>Власть</a:t>
            </a:r>
          </a:p>
          <a:p>
            <a:pPr lvl="1"/>
            <a:r>
              <a:rPr lang="ru-RU" dirty="0"/>
              <a:t>Возможность наказывать / поощрять, т.к. обладаем неким ресурсом</a:t>
            </a:r>
          </a:p>
          <a:p>
            <a:r>
              <a:rPr lang="ru-RU" dirty="0"/>
              <a:t>Влияние</a:t>
            </a:r>
            <a:endParaRPr lang="en-US" dirty="0"/>
          </a:p>
          <a:p>
            <a:pPr lvl="1"/>
            <a:r>
              <a:rPr lang="ru-RU" dirty="0"/>
              <a:t>Способность силой слова менять поведение.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19E77529-5CFD-C153-9D44-67AB3719867F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52" t="6327" r="5272" b="5719"/>
          <a:stretch/>
        </p:blipFill>
        <p:spPr>
          <a:xfrm>
            <a:off x="6867878" y="1837267"/>
            <a:ext cx="5324122" cy="3183466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479097"/>
            <a:ext cx="1051560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ru-RU" dirty="0"/>
              <a:t>Когда мы поддаёмся влиянию</a:t>
            </a:r>
            <a:endParaRPr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C0583B1-EC44-6669-6845-934EFCBBE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559"/>
            <a:ext cx="7301089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При каких условиях мы уступаем чужому влиянию и соглашаемся пойти навстречу?</a:t>
            </a:r>
          </a:p>
          <a:p>
            <a:r>
              <a:rPr lang="ru-RU" dirty="0"/>
              <a:t>Когда видим выгоды</a:t>
            </a:r>
          </a:p>
          <a:p>
            <a:pPr lvl="1"/>
            <a:r>
              <a:rPr lang="ru-RU" dirty="0"/>
              <a:t>Новизна, привязанность, престиж / статус, деньги (экономия), безопасность, комфорт</a:t>
            </a:r>
          </a:p>
          <a:p>
            <a:r>
              <a:rPr lang="ru-RU" dirty="0"/>
              <a:t>Есть базовое доверие / уважение</a:t>
            </a:r>
          </a:p>
          <a:p>
            <a:r>
              <a:rPr lang="ru-RU" dirty="0"/>
              <a:t>Когда есть общая цель</a:t>
            </a:r>
          </a:p>
          <a:p>
            <a:endParaRPr lang="ru-RU" dirty="0"/>
          </a:p>
        </p:txBody>
      </p:sp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41" t="10872" r="4794" b="6018"/>
          <a:stretch/>
        </p:blipFill>
        <p:spPr>
          <a:xfrm>
            <a:off x="7969955" y="4224866"/>
            <a:ext cx="4222045" cy="2633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47357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Переговоры для менеджера</a:t>
            </a:r>
            <a:endParaRPr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C83A5F6-C7AD-B6BE-DE11-9C5C6EB1C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599"/>
            <a:ext cx="6714067" cy="5037667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В каких ситуациях менеджер / тимлид принимает участие в переговорах?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Найм сотрудника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Карьера (повышения, новая зона ответственности, смена роли, перевод)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Пересмотр ЗП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Удержание человека (хочет уволится)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С заказчиком (обсуждение </a:t>
            </a:r>
            <a:r>
              <a:rPr lang="en-US" dirty="0"/>
              <a:t>scope, </a:t>
            </a:r>
            <a:r>
              <a:rPr lang="ru-RU" dirty="0"/>
              <a:t>сроков, денег)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Пересмотр процессов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Решение конфликтных ситуаций</a:t>
            </a:r>
          </a:p>
        </p:txBody>
      </p:sp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766" y="2167467"/>
            <a:ext cx="4512234" cy="303931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F9CED9-BA31-91FD-C4B0-411D21E2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711" y="287866"/>
            <a:ext cx="10515600" cy="786342"/>
          </a:xfrm>
        </p:spPr>
        <p:txBody>
          <a:bodyPr>
            <a:normAutofit/>
          </a:bodyPr>
          <a:lstStyle/>
          <a:p>
            <a:r>
              <a:rPr lang="ru-RU" sz="4000" dirty="0"/>
              <a:t>Даниэль Каннеман: 2 системы мышления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D8F91C-987B-6ABD-8A98-0EEFD9E80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711" y="1416403"/>
            <a:ext cx="7233356" cy="2084338"/>
          </a:xfrm>
        </p:spPr>
        <p:txBody>
          <a:bodyPr>
            <a:normAutofit fontScale="70000" lnSpcReduction="20000"/>
          </a:bodyPr>
          <a:lstStyle/>
          <a:p>
            <a:pPr marL="0" indent="0" algn="l">
              <a:buNone/>
            </a:pPr>
            <a:r>
              <a:rPr lang="ru-RU" dirty="0"/>
              <a:t>По Д. Канеману:</a:t>
            </a:r>
          </a:p>
          <a:p>
            <a:pPr marL="0" indent="0" algn="l">
              <a:buNone/>
            </a:pPr>
            <a:r>
              <a:rPr lang="ru-RU" b="1" dirty="0"/>
              <a:t>Система 1: </a:t>
            </a:r>
            <a:r>
              <a:rPr lang="ru-RU" dirty="0"/>
              <a:t>срабатывает автоматически и очень быстро, не требуя или почти не требуя усилий и не давая ощущение намеренного контроля</a:t>
            </a:r>
          </a:p>
          <a:p>
            <a:pPr marL="0" indent="0" algn="l">
              <a:buNone/>
            </a:pPr>
            <a:r>
              <a:rPr lang="ru-RU" b="1" dirty="0"/>
              <a:t>Система 2: </a:t>
            </a:r>
            <a:r>
              <a:rPr lang="ru-RU" dirty="0"/>
              <a:t>выделяет внимание, необходимое для сознательных умственных усилий, в том числе и для сложных вычислений. Действия Системы 2 часто связаны с субъективным ощущением деятельности, выбора и концентрации.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604571-935F-0474-792E-FC1D6DFAD8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9111" y="1140179"/>
            <a:ext cx="3911600" cy="5711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6B0D23-A875-0967-8BC5-751666C1CF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666" y="3951112"/>
            <a:ext cx="7772400" cy="208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35544"/>
            <a:ext cx="4772378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10"/>
              </a:spcBef>
            </a:pPr>
            <a:r>
              <a:rPr dirty="0"/>
              <a:t>Якорь</a:t>
            </a:r>
            <a:endParaRPr sz="40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1085A1-9882-8DDD-AC0A-14697D99A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844"/>
            <a:ext cx="6781800" cy="49671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В переговорах торги начинаются вокруг первой озвученной цифры.</a:t>
            </a:r>
          </a:p>
          <a:p>
            <a:pPr marL="0" indent="0">
              <a:buNone/>
            </a:pPr>
            <a:r>
              <a:rPr lang="en-US" sz="2400" i="1" dirty="0"/>
              <a:t>«— </a:t>
            </a:r>
            <a:r>
              <a:rPr lang="ru-RU" sz="2400" i="1" dirty="0"/>
              <a:t>Хочу $300</a:t>
            </a:r>
            <a:r>
              <a:rPr lang="en-US" sz="2400" i="1" dirty="0"/>
              <a:t>! — </a:t>
            </a:r>
            <a:r>
              <a:rPr lang="ru-RU" sz="2400" i="1" dirty="0"/>
              <a:t>А может $320</a:t>
            </a:r>
            <a:r>
              <a:rPr lang="en-US" sz="2400" i="1" dirty="0"/>
              <a:t>?»</a:t>
            </a:r>
            <a:endParaRPr lang="ru-RU" sz="2400" i="1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Если в вас «бросили якорь», не спешите торговаться.</a:t>
            </a:r>
            <a:endParaRPr lang="en-US" dirty="0"/>
          </a:p>
          <a:p>
            <a:r>
              <a:rPr lang="ru-RU" dirty="0"/>
              <a:t>Бросайте собственный «якорь», опираясь на вашу цель.</a:t>
            </a:r>
            <a:endParaRPr lang="en-US" dirty="0"/>
          </a:p>
          <a:p>
            <a:r>
              <a:rPr lang="ru-RU" dirty="0"/>
              <a:t>Можно задавать вопросы</a:t>
            </a:r>
          </a:p>
          <a:p>
            <a:pPr lvl="1"/>
            <a:r>
              <a:rPr lang="ru-RU" i="1" dirty="0"/>
              <a:t>А почему именно такая цифра?</a:t>
            </a:r>
          </a:p>
          <a:p>
            <a:pPr lvl="1"/>
            <a:r>
              <a:rPr lang="ru-RU" i="1" dirty="0"/>
              <a:t>А что ты готов делать, чтобы получать больше?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4133" y="1825625"/>
            <a:ext cx="4097867" cy="327554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07403"/>
            <a:ext cx="10515600" cy="789447"/>
          </a:xfrm>
          <a:prstGeom prst="rect">
            <a:avLst/>
          </a:prstGeom>
        </p:spPr>
        <p:txBody>
          <a:bodyPr vert="horz" wrap="square" lIns="0" tIns="11125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0"/>
              </a:spcBef>
            </a:pPr>
            <a:r>
              <a:rPr dirty="0"/>
              <a:t>Логроллинг или взаимные уступки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4864FD17-1375-3A3F-673A-1C9BF3102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8844"/>
            <a:ext cx="6872112" cy="497175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Если упёрлись в переговорах в отсутствие прогресса.</a:t>
            </a:r>
          </a:p>
          <a:p>
            <a:pPr marL="0" indent="0">
              <a:buNone/>
            </a:pPr>
            <a:r>
              <a:rPr lang="ru-RU" dirty="0"/>
              <a:t>Давай мы тебе сделаем небольшую уступку, а ты тоже сделаешь нам тоже небольшую уступку.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Начинаем первыми:</a:t>
            </a:r>
          </a:p>
          <a:p>
            <a:r>
              <a:rPr lang="ru-RU" dirty="0"/>
              <a:t>Находим непринципиальный поинт</a:t>
            </a:r>
          </a:p>
          <a:p>
            <a:r>
              <a:rPr lang="ru-RU" dirty="0"/>
              <a:t>Делаем уступку</a:t>
            </a:r>
          </a:p>
          <a:p>
            <a:r>
              <a:rPr lang="ru-RU" dirty="0"/>
              <a:t>Просим уступить в чём-то вам:</a:t>
            </a:r>
          </a:p>
          <a:p>
            <a:pPr lvl="1"/>
            <a:r>
              <a:rPr lang="ru-RU" dirty="0"/>
              <a:t>Ответить на вопрос</a:t>
            </a:r>
          </a:p>
          <a:p>
            <a:pPr lvl="1"/>
            <a:r>
              <a:rPr lang="ru-RU" dirty="0"/>
              <a:t>Обдумать некое условие</a:t>
            </a:r>
          </a:p>
          <a:p>
            <a:pPr lvl="1"/>
            <a:r>
              <a:rPr lang="ru-RU" dirty="0"/>
              <a:t>Ввести некое условие</a:t>
            </a:r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FF5163AA-A97D-7ACD-28A9-B30A57B07EE0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570" y="3860800"/>
            <a:ext cx="4295430" cy="2997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14565"/>
            <a:ext cx="1051560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Ввод условия: «Если, то…»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9F9743A-BD47-0F9D-524A-9C92DC85C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133"/>
            <a:ext cx="6612467" cy="4654197"/>
          </a:xfrm>
        </p:spPr>
        <p:txBody>
          <a:bodyPr>
            <a:normAutofit fontScale="92500" lnSpcReduction="10000"/>
          </a:bodyPr>
          <a:lstStyle/>
          <a:p>
            <a:pPr marL="360000" marR="758190" indent="-360000">
              <a:lnSpc>
                <a:spcPct val="100000"/>
              </a:lnSpc>
            </a:pPr>
            <a:r>
              <a:rPr lang="ru-RU" dirty="0"/>
              <a:t>Вы можете соглашаться на некие условия, но вводить в них дополнения.</a:t>
            </a:r>
          </a:p>
          <a:p>
            <a:pPr marL="360000" indent="-360000">
              <a:lnSpc>
                <a:spcPct val="100000"/>
              </a:lnSpc>
            </a:pPr>
            <a:r>
              <a:rPr lang="ru-RU" b="1" dirty="0"/>
              <a:t>Если…, то…</a:t>
            </a:r>
          </a:p>
          <a:p>
            <a:pPr marL="360000" marR="5080" indent="-360000">
              <a:lnSpc>
                <a:spcPct val="100000"/>
              </a:lnSpc>
            </a:pPr>
            <a:r>
              <a:rPr lang="ru-RU" i="1" dirty="0"/>
              <a:t>Хорошо, мы увеличим зарплату, но у тебя появятся новые обязанности…</a:t>
            </a:r>
          </a:p>
          <a:p>
            <a:pPr marL="360000" indent="-360000"/>
            <a:r>
              <a:rPr lang="ru-RU" i="1" dirty="0"/>
              <a:t>Если ты проходишь испытательный срок, мы увеличиваем тебе заработную плату</a:t>
            </a:r>
          </a:p>
          <a:p>
            <a:pPr marL="360000" indent="-360000"/>
            <a:r>
              <a:rPr lang="ru-RU" i="1" dirty="0"/>
              <a:t>Если вы прямо сейчас делаете 100%</a:t>
            </a:r>
            <a:r>
              <a:rPr lang="en-US" i="1" dirty="0"/>
              <a:t> </a:t>
            </a:r>
            <a:r>
              <a:rPr lang="ru-RU" i="1" dirty="0"/>
              <a:t>предоплату, то мы готовы сделать скидку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8007" y="1690688"/>
            <a:ext cx="4142232" cy="410565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97715"/>
            <a:ext cx="10515600" cy="789447"/>
          </a:xfrm>
          <a:prstGeom prst="rect">
            <a:avLst/>
          </a:prstGeom>
        </p:spPr>
        <p:txBody>
          <a:bodyPr vert="horz" wrap="square" lIns="0" tIns="11125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0"/>
              </a:spcBef>
            </a:pPr>
            <a:r>
              <a:rPr dirty="0"/>
              <a:t>Справедливые критерии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BDF150F-6DBD-69B8-8699-B58BCDDCE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978"/>
            <a:ext cx="7110870" cy="473198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Вы можете вводить некие переменные или конкретные цифры, которые вы и другая сторона считает справедливыми.</a:t>
            </a:r>
          </a:p>
          <a:p>
            <a:pPr marL="0" indent="0">
              <a:buNone/>
            </a:pPr>
            <a:r>
              <a:rPr lang="ru-RU" dirty="0"/>
              <a:t>Какое решение было бы для тебя справедливым?</a:t>
            </a:r>
          </a:p>
          <a:p>
            <a:pPr marL="0" indent="0">
              <a:buNone/>
            </a:pPr>
            <a:r>
              <a:rPr lang="ru-RU" dirty="0"/>
              <a:t>Какие критерии / подходы ты считаешь справедливыми / объективными?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i="1" dirty="0"/>
              <a:t>Например, средняя зарплата для этой позиции на рынке.</a:t>
            </a:r>
          </a:p>
          <a:p>
            <a:r>
              <a:rPr lang="ru-RU" i="1" dirty="0"/>
              <a:t>Количество выходных дней, которые предоставляются каждому сотруднику компании.</a:t>
            </a:r>
          </a:p>
          <a:p>
            <a:r>
              <a:rPr lang="ru-RU" i="1" dirty="0"/>
              <a:t>«Если бы у тебя</a:t>
            </a:r>
            <a:r>
              <a:rPr lang="en-US" i="1" dirty="0"/>
              <a:t> performance </a:t>
            </a:r>
            <a:r>
              <a:rPr lang="ru-RU" i="1" dirty="0"/>
              <a:t>был бы выше, чем у других, тогда можно было бы говорить о том, чтобы ЗП сделать выше»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6EE97B-9056-FC6A-B434-0E5DC842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070" y="2088444"/>
            <a:ext cx="4242930" cy="35357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73536"/>
            <a:ext cx="10515600" cy="789447"/>
          </a:xfrm>
          <a:prstGeom prst="rect">
            <a:avLst/>
          </a:prstGeom>
        </p:spPr>
        <p:txBody>
          <a:bodyPr vert="horz" wrap="square" lIns="0" tIns="11125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0"/>
              </a:spcBef>
            </a:pPr>
            <a:r>
              <a:rPr dirty="0"/>
              <a:t>Что еще работает в аргументации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EA1F09-4362-74C5-E061-924D43EF5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305"/>
            <a:ext cx="3903133" cy="471165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Внимание, </a:t>
            </a:r>
            <a:r>
              <a:rPr lang="ru-RU" b="1" dirty="0">
                <a:solidFill>
                  <a:schemeClr val="bg2">
                    <a:lumMod val="75000"/>
                  </a:schemeClr>
                </a:solidFill>
              </a:rPr>
              <a:t>серые техники</a:t>
            </a:r>
            <a:r>
              <a:rPr lang="ru-RU" dirty="0"/>
              <a:t>!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2400" dirty="0"/>
              <a:t>Не факт, что стоит использовать, но стоит знать, чтобы уметь защищаться.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4430" y="1400747"/>
            <a:ext cx="7174992" cy="477621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199" y="513898"/>
            <a:ext cx="10515600" cy="789447"/>
          </a:xfrm>
          <a:prstGeom prst="rect">
            <a:avLst/>
          </a:prstGeom>
        </p:spPr>
        <p:txBody>
          <a:bodyPr vert="horz" wrap="square" lIns="0" tIns="11125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0"/>
              </a:spcBef>
            </a:pPr>
            <a:r>
              <a:rPr dirty="0"/>
              <a:t>Благорасположение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BABBBE8-BC36-7785-A3B2-A929692FE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59078"/>
            <a:ext cx="5494867" cy="93859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Внешность влияет на переговорную позицию.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5976" y="2004300"/>
            <a:ext cx="4687823" cy="41452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07A499-93F4-5156-B6E2-EF06C6122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19" y="2953407"/>
            <a:ext cx="5187611" cy="320688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044" y="463848"/>
            <a:ext cx="10515600" cy="789447"/>
          </a:xfrm>
          <a:prstGeom prst="rect">
            <a:avLst/>
          </a:prstGeom>
        </p:spPr>
        <p:txBody>
          <a:bodyPr vert="horz" wrap="square" lIns="0" tIns="11125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0"/>
              </a:spcBef>
            </a:pPr>
            <a:r>
              <a:rPr dirty="0"/>
              <a:t>Потлач или взаимный обмен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D88E15A-F2B2-C519-ABF3-730C137D2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55" y="1520825"/>
            <a:ext cx="3248378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Похоже на логроллинг.</a:t>
            </a:r>
          </a:p>
          <a:p>
            <a:pPr marL="0" indent="0">
              <a:buNone/>
            </a:pPr>
            <a:r>
              <a:rPr lang="ru-RU" dirty="0"/>
              <a:t>Уступки / подарки тоже работают.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3945" y="1442498"/>
            <a:ext cx="7790688" cy="450799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91987"/>
            <a:ext cx="1051560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Социальное доказательство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D926977-40FB-BA48-5915-49BABB148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11136"/>
            <a:ext cx="6296377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или «большинство не ошибается»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2400" i="1" dirty="0"/>
              <a:t>«У нас работает 1000 человек.»</a:t>
            </a:r>
          </a:p>
          <a:p>
            <a:pPr marL="0" indent="0">
              <a:buNone/>
            </a:pPr>
            <a:r>
              <a:rPr lang="ru-RU" sz="2400" i="1" dirty="0"/>
              <a:t>«У тебя ЗП на уровне 8</a:t>
            </a:r>
            <a:r>
              <a:rPr lang="en-US" sz="2400" i="1" dirty="0"/>
              <a:t>0% </a:t>
            </a:r>
            <a:r>
              <a:rPr lang="ru-RU" sz="2400" i="1" dirty="0"/>
              <a:t>людей на рынке»</a:t>
            </a:r>
          </a:p>
        </p:txBody>
      </p:sp>
      <p:pic>
        <p:nvPicPr>
          <p:cNvPr id="9" name="object 5">
            <a:extLst>
              <a:ext uri="{FF2B5EF4-FFF2-40B4-BE49-F238E27FC236}">
                <a16:creationId xmlns:a16="http://schemas.microsoft.com/office/drawing/2014/main" id="{F81F69E7-EBC3-67C6-B924-8993CD27F1F9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95" r="15912"/>
          <a:stretch/>
        </p:blipFill>
        <p:spPr>
          <a:xfrm>
            <a:off x="7134577" y="2361637"/>
            <a:ext cx="5057423" cy="308762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4735" y="3586627"/>
            <a:ext cx="3188893" cy="3211632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66934"/>
            <a:ext cx="10515600" cy="797398"/>
          </a:xfrm>
          <a:prstGeom prst="rect">
            <a:avLst/>
          </a:prstGeom>
        </p:spPr>
        <p:txBody>
          <a:bodyPr vert="horz" wrap="square" lIns="0" tIns="119126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Ссылка на авторитет (Opinion Leader)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6FD679-996A-A335-40BF-93E6F99A1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930"/>
            <a:ext cx="6251222" cy="1852996"/>
          </a:xfrm>
        </p:spPr>
        <p:txBody>
          <a:bodyPr/>
          <a:lstStyle/>
          <a:p>
            <a:pPr marL="0" indent="0">
              <a:buNone/>
            </a:pPr>
            <a:r>
              <a:rPr lang="ru-RU" i="1" dirty="0"/>
              <a:t>«Илон Маск» / «Стив Джобс» / «Павел Дуров» так делают</a:t>
            </a:r>
          </a:p>
          <a:p>
            <a:pPr marL="0" indent="0">
              <a:buNone/>
            </a:pPr>
            <a:r>
              <a:rPr lang="ru-RU" dirty="0"/>
              <a:t>Берём фигуру предположительно авторитетную для собеседника.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AF4758-5EE4-74EE-4E51-B21C9531FC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339"/>
          <a:stretch/>
        </p:blipFill>
        <p:spPr>
          <a:xfrm>
            <a:off x="4551703" y="3603834"/>
            <a:ext cx="3281898" cy="321163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7E74C6-272C-FC8F-9517-924996A66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950" y="3642700"/>
            <a:ext cx="3117850" cy="3136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148" y="417898"/>
            <a:ext cx="822628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Сильная позиция в переговорах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DAA0AE-19BD-FED5-9EF8-5838394AA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1346132"/>
            <a:ext cx="7709452" cy="5233344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1970"/>
              </a:spcBef>
              <a:buNone/>
            </a:pPr>
            <a:r>
              <a:rPr lang="ru-RU" dirty="0"/>
              <a:t>Есть </a:t>
            </a:r>
            <a:r>
              <a:rPr lang="ru-RU" b="1" dirty="0"/>
              <a:t>навыки</a:t>
            </a:r>
            <a:r>
              <a:rPr lang="ru-RU" dirty="0"/>
              <a:t> переговоров, есть </a:t>
            </a:r>
            <a:r>
              <a:rPr lang="ru-RU" b="1" dirty="0"/>
              <a:t>аргументы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хорошо </a:t>
            </a:r>
            <a:r>
              <a:rPr lang="ru-RU" b="1" dirty="0"/>
              <a:t>подготовлен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есть понимание </a:t>
            </a:r>
            <a:r>
              <a:rPr lang="ru-RU" b="1" dirty="0"/>
              <a:t>интересов и ограничений</a:t>
            </a:r>
            <a:r>
              <a:rPr lang="ru-RU" dirty="0"/>
              <a:t> сторон.</a:t>
            </a:r>
          </a:p>
          <a:p>
            <a:pPr marL="0" indent="0">
              <a:lnSpc>
                <a:spcPct val="120000"/>
              </a:lnSpc>
              <a:spcBef>
                <a:spcPts val="1970"/>
              </a:spcBef>
              <a:buNone/>
            </a:pPr>
            <a:r>
              <a:rPr lang="ru-RU" dirty="0"/>
              <a:t>Я понимаю и свои и чужие интересы и цели:</a:t>
            </a:r>
          </a:p>
          <a:p>
            <a:pPr marL="513080" indent="-407034">
              <a:lnSpc>
                <a:spcPct val="120000"/>
              </a:lnSpc>
              <a:buAutoNum type="arabicPeriod"/>
              <a:tabLst>
                <a:tab pos="513080" algn="l"/>
                <a:tab pos="513715" algn="l"/>
              </a:tabLst>
            </a:pPr>
            <a:r>
              <a:rPr lang="ru-RU" b="1" dirty="0"/>
              <a:t>Чего хотим</a:t>
            </a:r>
            <a:r>
              <a:rPr lang="ru-RU" dirty="0"/>
              <a:t>: я и другая сторона?</a:t>
            </a:r>
          </a:p>
          <a:p>
            <a:pPr marL="513080" marR="338455" indent="-406400">
              <a:lnSpc>
                <a:spcPct val="120000"/>
              </a:lnSpc>
              <a:buAutoNum type="arabicPeriod"/>
              <a:tabLst>
                <a:tab pos="513715" algn="l"/>
              </a:tabLst>
            </a:pPr>
            <a:r>
              <a:rPr lang="ru-RU" dirty="0"/>
              <a:t>В чем </a:t>
            </a:r>
            <a:r>
              <a:rPr lang="ru-RU" b="1" dirty="0"/>
              <a:t>предмет</a:t>
            </a:r>
            <a:r>
              <a:rPr lang="ru-RU" dirty="0"/>
              <a:t> переговоров?</a:t>
            </a:r>
            <a:br>
              <a:rPr lang="ru-RU" dirty="0"/>
            </a:br>
            <a:r>
              <a:rPr lang="ru-RU" dirty="0"/>
              <a:t>О каких </a:t>
            </a:r>
            <a:r>
              <a:rPr lang="ru-RU" b="1" dirty="0"/>
              <a:t>параметрах</a:t>
            </a:r>
            <a:r>
              <a:rPr lang="ru-RU" dirty="0"/>
              <a:t> договариваемся?</a:t>
            </a:r>
          </a:p>
          <a:p>
            <a:pPr marL="513080" indent="-407034">
              <a:lnSpc>
                <a:spcPct val="120000"/>
              </a:lnSpc>
              <a:buAutoNum type="arabicPeriod"/>
              <a:tabLst>
                <a:tab pos="513715" algn="l"/>
              </a:tabLst>
            </a:pPr>
            <a:r>
              <a:rPr lang="ru-RU" dirty="0"/>
              <a:t>Кому из нас </a:t>
            </a:r>
            <a:r>
              <a:rPr lang="ru-RU" b="1" dirty="0"/>
              <a:t>больше нужна</a:t>
            </a:r>
            <a:r>
              <a:rPr lang="ru-RU" dirty="0"/>
              <a:t> договоренность?</a:t>
            </a:r>
          </a:p>
          <a:p>
            <a:pPr marL="513080" indent="-407034">
              <a:lnSpc>
                <a:spcPct val="120000"/>
              </a:lnSpc>
              <a:buAutoNum type="arabicPeriod"/>
              <a:tabLst>
                <a:tab pos="513715" algn="l"/>
              </a:tabLst>
            </a:pPr>
            <a:r>
              <a:rPr lang="ru-RU" dirty="0"/>
              <a:t>Какие есть </a:t>
            </a:r>
            <a:r>
              <a:rPr lang="ru-RU" b="1" dirty="0"/>
              <a:t>альтернативы</a:t>
            </a:r>
            <a:r>
              <a:rPr lang="ru-RU" dirty="0"/>
              <a:t> у меня и другой стороны?</a:t>
            </a:r>
          </a:p>
          <a:p>
            <a:pPr marL="513080" indent="-407034">
              <a:lnSpc>
                <a:spcPct val="120000"/>
              </a:lnSpc>
              <a:buAutoNum type="arabicPeriod"/>
              <a:tabLst>
                <a:tab pos="513715" algn="l"/>
              </a:tabLst>
            </a:pPr>
            <a:r>
              <a:rPr lang="ru-RU" dirty="0"/>
              <a:t>Какие </a:t>
            </a:r>
            <a:r>
              <a:rPr lang="ru-RU" b="1" dirty="0"/>
              <a:t>вопросы</a:t>
            </a:r>
            <a:r>
              <a:rPr lang="ru-RU" dirty="0"/>
              <a:t> помогут мне?</a:t>
            </a:r>
          </a:p>
          <a:p>
            <a:pPr marL="513080" indent="-407034">
              <a:lnSpc>
                <a:spcPct val="120000"/>
              </a:lnSpc>
              <a:buAutoNum type="arabicPeriod"/>
              <a:tabLst>
                <a:tab pos="513715" algn="l"/>
              </a:tabLst>
            </a:pPr>
            <a:r>
              <a:rPr lang="ru-RU" dirty="0"/>
              <a:t>Какие </a:t>
            </a:r>
            <a:r>
              <a:rPr lang="ru-RU" b="1" dirty="0"/>
              <a:t>аргументы</a:t>
            </a:r>
            <a:r>
              <a:rPr lang="ru-RU" dirty="0"/>
              <a:t> мне стоит использовать?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78C57598-F7BC-2CDD-A20B-8D5D18E15BAB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9600" y="1346132"/>
            <a:ext cx="3962400" cy="4388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68266"/>
            <a:ext cx="10515600" cy="797398"/>
          </a:xfrm>
          <a:prstGeom prst="rect">
            <a:avLst/>
          </a:prstGeom>
        </p:spPr>
        <p:txBody>
          <a:bodyPr vert="horz" wrap="square" lIns="0" tIns="119126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Дефицит или утерянное преимущество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F12B12-5676-FB14-D175-6B85F7F53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7667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Нехватка времени / страх потерять возможность подталкивают к решению.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i="1" dirty="0"/>
              <a:t>«Через 2 недели у нас проект запускается и у нас дедлайн по закрытию данной вакансии.»</a:t>
            </a:r>
          </a:p>
          <a:p>
            <a:pPr marL="0" indent="0">
              <a:buNone/>
            </a:pPr>
            <a:endParaRPr lang="ru-RU" i="1" dirty="0"/>
          </a:p>
          <a:p>
            <a:pPr marL="0" indent="0">
              <a:buNone/>
            </a:pPr>
            <a:r>
              <a:rPr lang="ru-RU" dirty="0"/>
              <a:t>Работает в маркетинге.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7430" y="1708121"/>
            <a:ext cx="4443984" cy="432511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99" y="557566"/>
            <a:ext cx="585611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Последовательность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F4BD078-1AAA-C8A8-87FA-D55F8D42F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99" y="1532114"/>
            <a:ext cx="3999993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сказал «А», говори «Б». </a:t>
            </a:r>
          </a:p>
          <a:p>
            <a:pPr marL="0" indent="0">
              <a:buNone/>
            </a:pPr>
            <a:r>
              <a:rPr lang="ru-RU" i="1" dirty="0"/>
              <a:t>Договорились об этом, давай ещё договоримся об этом.</a:t>
            </a:r>
          </a:p>
          <a:p>
            <a:pPr marL="0" indent="0">
              <a:buNone/>
            </a:pPr>
            <a:r>
              <a:rPr lang="ru-RU" dirty="0"/>
              <a:t>Хорошо работает в паре с логроллингом и потлачем.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6592" y="2740152"/>
            <a:ext cx="7455407" cy="411784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93739"/>
            <a:ext cx="10515600" cy="797398"/>
          </a:xfrm>
          <a:prstGeom prst="rect">
            <a:avLst/>
          </a:prstGeom>
        </p:spPr>
        <p:txBody>
          <a:bodyPr vert="horz" wrap="square" lIns="0" tIns="119126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Контрастное восприятие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C4866C-38AF-B9AD-BF18-225C7380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5003"/>
            <a:ext cx="4986867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Показываем контрасты.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2400" i="1" dirty="0"/>
              <a:t>Вот посмотри какую ЗП получают за ту же работу </a:t>
            </a:r>
            <a:r>
              <a:rPr lang="ru-RU" sz="2400" dirty="0"/>
              <a:t>(показываем нижнюю планку по ЗП).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3" name="object 3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5377" y="1811249"/>
            <a:ext cx="6276623" cy="2325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9F0D0E-CB5F-E79D-1DAB-6291E7BC7DE1}"/>
              </a:ext>
            </a:extLst>
          </p:cNvPr>
          <p:cNvSpPr txBox="1"/>
          <p:nvPr/>
        </p:nvSpPr>
        <p:spPr>
          <a:xfrm>
            <a:off x="5937956" y="4346222"/>
            <a:ext cx="5881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Такая же книга, но в кратком изложении в 10 раз тоньше или в 10 раз дешевле.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25826"/>
            <a:ext cx="6088117" cy="778289"/>
          </a:xfrm>
          <a:prstGeom prst="rect">
            <a:avLst/>
          </a:prstGeom>
        </p:spPr>
        <p:txBody>
          <a:bodyPr vert="horz" wrap="square" lIns="0" tIns="10020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dirty="0"/>
              <a:t>Общность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0069793-F288-8C2D-7A0A-030D1484F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7976"/>
            <a:ext cx="4682067" cy="4351338"/>
          </a:xfrm>
        </p:spPr>
        <p:txBody>
          <a:bodyPr/>
          <a:lstStyle/>
          <a:p>
            <a:pPr marL="0" indent="0">
              <a:buNone/>
            </a:pPr>
            <a:r>
              <a:rPr lang="ru-RU" i="1" dirty="0"/>
              <a:t>Я тебя понимаю, у нас есть нечто общее.</a:t>
            </a:r>
          </a:p>
          <a:p>
            <a:pPr marL="0" indent="0">
              <a:buNone/>
            </a:pPr>
            <a:endParaRPr lang="ru-RU" i="1" dirty="0"/>
          </a:p>
          <a:p>
            <a:pPr marL="0" indent="0">
              <a:buNone/>
            </a:pPr>
            <a:r>
              <a:rPr lang="ru-RU" sz="2400" i="1" dirty="0"/>
              <a:t>«Мы же в одной команде работаем / над одним проектом»</a:t>
            </a:r>
          </a:p>
          <a:p>
            <a:pPr marL="0" indent="0">
              <a:buNone/>
            </a:pPr>
            <a:r>
              <a:rPr lang="ru-RU" sz="2400" i="1" dirty="0"/>
              <a:t>«Я же тоже программист»</a:t>
            </a:r>
          </a:p>
          <a:p>
            <a:pPr marL="0" indent="0">
              <a:buNone/>
            </a:pPr>
            <a:r>
              <a:rPr lang="ru-RU" sz="2400" i="1" dirty="0"/>
              <a:t>«Я тоже хочу больше денег»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20" t="4362" r="3147" b="5402"/>
          <a:stretch/>
        </p:blipFill>
        <p:spPr>
          <a:xfrm>
            <a:off x="5779911" y="1724025"/>
            <a:ext cx="6412089" cy="403330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35453"/>
            <a:ext cx="10515600" cy="778289"/>
          </a:xfrm>
          <a:prstGeom prst="rect">
            <a:avLst/>
          </a:prstGeom>
        </p:spPr>
        <p:txBody>
          <a:bodyPr vert="horz" wrap="square" lIns="0" tIns="10020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dirty="0"/>
              <a:t>11 техник влияния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018D1F-933B-F5A5-34D5-33C51B85B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067"/>
            <a:ext cx="10744200" cy="5269480"/>
          </a:xfrm>
        </p:spPr>
        <p:txBody>
          <a:bodyPr>
            <a:normAutofit fontScale="77500" lnSpcReduction="20000"/>
          </a:bodyPr>
          <a:lstStyle/>
          <a:p>
            <a:pPr marL="299085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Якорь (обсуждение начинается, когда озвучивается условие)</a:t>
            </a:r>
          </a:p>
          <a:p>
            <a:pPr marL="299085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Логроллинг (взаимные последовательные уступки)</a:t>
            </a:r>
          </a:p>
          <a:p>
            <a:pPr marL="299085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Условие в условии (Я приму условие, если…)</a:t>
            </a:r>
          </a:p>
          <a:p>
            <a:pPr marL="299085" marR="439420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Справедливость (Проверка, считает ли другая сторона это условие справедливым параметр или условие)</a:t>
            </a:r>
          </a:p>
          <a:p>
            <a:pPr marL="299085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Благорасположение (красота)</a:t>
            </a:r>
          </a:p>
          <a:p>
            <a:pPr marL="299085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Потлач или взаимный обмен</a:t>
            </a:r>
          </a:p>
          <a:p>
            <a:pPr marL="299085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Контрастное восприятие</a:t>
            </a:r>
          </a:p>
          <a:p>
            <a:pPr marL="299085" marR="5080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Социальное доказательство (большинство не может ошибаться)</a:t>
            </a:r>
          </a:p>
          <a:p>
            <a:pPr marL="299085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Авторитет или </a:t>
            </a:r>
            <a:r>
              <a:rPr lang="en" dirty="0"/>
              <a:t>Opinion Leader</a:t>
            </a:r>
          </a:p>
          <a:p>
            <a:pPr marL="299085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Последовательность («сказал А, говори Б»)</a:t>
            </a:r>
          </a:p>
          <a:p>
            <a:pPr marL="299085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Общность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3D8FA-F980-F915-964C-0D487E0CD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93" y="146239"/>
            <a:ext cx="5793553" cy="773183"/>
          </a:xfrm>
        </p:spPr>
        <p:txBody>
          <a:bodyPr>
            <a:noAutofit/>
          </a:bodyPr>
          <a:lstStyle/>
          <a:p>
            <a:r>
              <a:rPr lang="ru-RU" sz="3600" dirty="0"/>
              <a:t>5 подходов к переговорам</a:t>
            </a:r>
          </a:p>
        </p:txBody>
      </p:sp>
      <p:sp>
        <p:nvSpPr>
          <p:cNvPr id="42" name="Объект 41">
            <a:extLst>
              <a:ext uri="{FF2B5EF4-FFF2-40B4-BE49-F238E27FC236}">
                <a16:creationId xmlns:a16="http://schemas.microsoft.com/office/drawing/2014/main" id="{3FB8ED58-E0C4-CE82-2091-C578ED9EE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570" y="5678730"/>
            <a:ext cx="5666538" cy="997406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 fontScale="70000" lnSpcReduction="20000"/>
          </a:bodyPr>
          <a:lstStyle/>
          <a:p>
            <a:r>
              <a:rPr lang="ru-RU" dirty="0"/>
              <a:t>Если вы понимаете, что сделка не в ваших интересах, вспоминайте свой ЛАОС</a:t>
            </a:r>
          </a:p>
          <a:p>
            <a:r>
              <a:rPr lang="ru-RU" dirty="0"/>
              <a:t>Часто «не связываться» лучше компромиссов</a:t>
            </a:r>
          </a:p>
        </p:txBody>
      </p:sp>
      <p:sp>
        <p:nvSpPr>
          <p:cNvPr id="36" name="AutoShape 483">
            <a:extLst>
              <a:ext uri="{FF2B5EF4-FFF2-40B4-BE49-F238E27FC236}">
                <a16:creationId xmlns:a16="http://schemas.microsoft.com/office/drawing/2014/main" id="{9AA338EC-7EDF-37AD-EA51-746E2FDC54B6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 flipH="1">
            <a:off x="599247" y="1035893"/>
            <a:ext cx="90099" cy="3590645"/>
          </a:xfrm>
          <a:custGeom>
            <a:avLst/>
            <a:gdLst>
              <a:gd name="T0" fmla="+- 0 6511 6511"/>
              <a:gd name="T1" fmla="*/ T0 w 290"/>
              <a:gd name="T2" fmla="+- 0 11776 471"/>
              <a:gd name="T3" fmla="*/ 11776 h 11557"/>
              <a:gd name="T4" fmla="+- 0 6655 6511"/>
              <a:gd name="T5" fmla="*/ T4 w 290"/>
              <a:gd name="T6" fmla="+- 0 12027 471"/>
              <a:gd name="T7" fmla="*/ 12027 h 11557"/>
              <a:gd name="T8" fmla="+- 0 6800 6511"/>
              <a:gd name="T9" fmla="*/ T8 w 290"/>
              <a:gd name="T10" fmla="+- 0 11776 471"/>
              <a:gd name="T11" fmla="*/ 11776 h 11557"/>
              <a:gd name="T12" fmla="+- 0 6680 6511"/>
              <a:gd name="T13" fmla="*/ T12 w 290"/>
              <a:gd name="T14" fmla="+- 0 11776 471"/>
              <a:gd name="T15" fmla="*/ 11776 h 11557"/>
              <a:gd name="T16" fmla="+- 0 6680 6511"/>
              <a:gd name="T17" fmla="*/ T16 w 290"/>
              <a:gd name="T18" fmla="+- 0 11801 471"/>
              <a:gd name="T19" fmla="*/ 11801 h 11557"/>
              <a:gd name="T20" fmla="+- 0 6630 6511"/>
              <a:gd name="T21" fmla="*/ T20 w 290"/>
              <a:gd name="T22" fmla="+- 0 11801 471"/>
              <a:gd name="T23" fmla="*/ 11801 h 11557"/>
              <a:gd name="T24" fmla="+- 0 6630 6511"/>
              <a:gd name="T25" fmla="*/ T24 w 290"/>
              <a:gd name="T26" fmla="+- 0 11776 471"/>
              <a:gd name="T27" fmla="*/ 11776 h 11557"/>
              <a:gd name="T28" fmla="+- 0 6511 6511"/>
              <a:gd name="T29" fmla="*/ T28 w 290"/>
              <a:gd name="T30" fmla="+- 0 11776 471"/>
              <a:gd name="T31" fmla="*/ 11776 h 11557"/>
              <a:gd name="T32" fmla="+- 0 6511 6511"/>
              <a:gd name="T33" fmla="*/ T32 w 290"/>
              <a:gd name="T34" fmla="+- 0 722 471"/>
              <a:gd name="T35" fmla="*/ 722 h 11557"/>
              <a:gd name="T36" fmla="+- 0 6800 6511"/>
              <a:gd name="T37" fmla="*/ T36 w 290"/>
              <a:gd name="T38" fmla="+- 0 722 471"/>
              <a:gd name="T39" fmla="*/ 722 h 11557"/>
              <a:gd name="T40" fmla="+- 0 6680 6511"/>
              <a:gd name="T41" fmla="*/ T40 w 290"/>
              <a:gd name="T42" fmla="+- 0 514 471"/>
              <a:gd name="T43" fmla="*/ 514 h 11557"/>
              <a:gd name="T44" fmla="+- 0 6680 6511"/>
              <a:gd name="T45" fmla="*/ T44 w 290"/>
              <a:gd name="T46" fmla="+- 0 696 471"/>
              <a:gd name="T47" fmla="*/ 696 h 11557"/>
              <a:gd name="T48" fmla="+- 0 6630 6511"/>
              <a:gd name="T49" fmla="*/ T48 w 290"/>
              <a:gd name="T50" fmla="+- 0 696 471"/>
              <a:gd name="T51" fmla="*/ 696 h 11557"/>
              <a:gd name="T52" fmla="+- 0 6630 6511"/>
              <a:gd name="T53" fmla="*/ T52 w 290"/>
              <a:gd name="T54" fmla="+- 0 514 471"/>
              <a:gd name="T55" fmla="*/ 514 h 11557"/>
              <a:gd name="T56" fmla="+- 0 6511 6511"/>
              <a:gd name="T57" fmla="*/ T56 w 290"/>
              <a:gd name="T58" fmla="+- 0 722 471"/>
              <a:gd name="T59" fmla="*/ 722 h 11557"/>
              <a:gd name="T60" fmla="+- 0 6630 6511"/>
              <a:gd name="T61" fmla="*/ T60 w 290"/>
              <a:gd name="T62" fmla="+- 0 11776 471"/>
              <a:gd name="T63" fmla="*/ 11776 h 11557"/>
              <a:gd name="T64" fmla="+- 0 6630 6511"/>
              <a:gd name="T65" fmla="*/ T64 w 290"/>
              <a:gd name="T66" fmla="+- 0 11801 471"/>
              <a:gd name="T67" fmla="*/ 11801 h 11557"/>
              <a:gd name="T68" fmla="+- 0 6680 6511"/>
              <a:gd name="T69" fmla="*/ T68 w 290"/>
              <a:gd name="T70" fmla="+- 0 11801 471"/>
              <a:gd name="T71" fmla="*/ 11801 h 11557"/>
              <a:gd name="T72" fmla="+- 0 6680 6511"/>
              <a:gd name="T73" fmla="*/ T72 w 290"/>
              <a:gd name="T74" fmla="+- 0 11776 471"/>
              <a:gd name="T75" fmla="*/ 11776 h 11557"/>
              <a:gd name="T76" fmla="+- 0 6630 6511"/>
              <a:gd name="T77" fmla="*/ T76 w 290"/>
              <a:gd name="T78" fmla="+- 0 11776 471"/>
              <a:gd name="T79" fmla="*/ 11776 h 11557"/>
              <a:gd name="T80" fmla="+- 0 6630 6511"/>
              <a:gd name="T81" fmla="*/ T80 w 290"/>
              <a:gd name="T82" fmla="+- 0 722 471"/>
              <a:gd name="T83" fmla="*/ 722 h 11557"/>
              <a:gd name="T84" fmla="+- 0 6630 6511"/>
              <a:gd name="T85" fmla="*/ T84 w 290"/>
              <a:gd name="T86" fmla="+- 0 11776 471"/>
              <a:gd name="T87" fmla="*/ 11776 h 11557"/>
              <a:gd name="T88" fmla="+- 0 6680 6511"/>
              <a:gd name="T89" fmla="*/ T88 w 290"/>
              <a:gd name="T90" fmla="+- 0 11776 471"/>
              <a:gd name="T91" fmla="*/ 11776 h 11557"/>
              <a:gd name="T92" fmla="+- 0 6680 6511"/>
              <a:gd name="T93" fmla="*/ T92 w 290"/>
              <a:gd name="T94" fmla="+- 0 722 471"/>
              <a:gd name="T95" fmla="*/ 722 h 11557"/>
              <a:gd name="T96" fmla="+- 0 6630 6511"/>
              <a:gd name="T97" fmla="*/ T96 w 290"/>
              <a:gd name="T98" fmla="+- 0 722 471"/>
              <a:gd name="T99" fmla="*/ 722 h 11557"/>
              <a:gd name="T100" fmla="+- 0 6630 6511"/>
              <a:gd name="T101" fmla="*/ T100 w 290"/>
              <a:gd name="T102" fmla="+- 0 514 471"/>
              <a:gd name="T103" fmla="*/ 514 h 11557"/>
              <a:gd name="T104" fmla="+- 0 6630 6511"/>
              <a:gd name="T105" fmla="*/ T104 w 290"/>
              <a:gd name="T106" fmla="+- 0 696 471"/>
              <a:gd name="T107" fmla="*/ 696 h 11557"/>
              <a:gd name="T108" fmla="+- 0 6680 6511"/>
              <a:gd name="T109" fmla="*/ T108 w 290"/>
              <a:gd name="T110" fmla="+- 0 696 471"/>
              <a:gd name="T111" fmla="*/ 696 h 11557"/>
              <a:gd name="T112" fmla="+- 0 6680 6511"/>
              <a:gd name="T113" fmla="*/ T112 w 290"/>
              <a:gd name="T114" fmla="+- 0 514 471"/>
              <a:gd name="T115" fmla="*/ 514 h 11557"/>
              <a:gd name="T116" fmla="+- 0 6655 6511"/>
              <a:gd name="T117" fmla="*/ T116 w 290"/>
              <a:gd name="T118" fmla="+- 0 471 471"/>
              <a:gd name="T119" fmla="*/ 471 h 11557"/>
              <a:gd name="T120" fmla="+- 0 6630 6511"/>
              <a:gd name="T121" fmla="*/ T120 w 290"/>
              <a:gd name="T122" fmla="+- 0 514 471"/>
              <a:gd name="T123" fmla="*/ 514 h 1155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290" h="11557">
                <a:moveTo>
                  <a:pt x="0" y="11305"/>
                </a:moveTo>
                <a:lnTo>
                  <a:pt x="144" y="11556"/>
                </a:lnTo>
                <a:lnTo>
                  <a:pt x="289" y="11305"/>
                </a:lnTo>
                <a:lnTo>
                  <a:pt x="169" y="11305"/>
                </a:lnTo>
                <a:lnTo>
                  <a:pt x="169" y="11330"/>
                </a:lnTo>
                <a:lnTo>
                  <a:pt x="119" y="11330"/>
                </a:lnTo>
                <a:lnTo>
                  <a:pt x="119" y="11305"/>
                </a:lnTo>
                <a:lnTo>
                  <a:pt x="0" y="11305"/>
                </a:lnTo>
                <a:close/>
                <a:moveTo>
                  <a:pt x="0" y="251"/>
                </a:moveTo>
                <a:lnTo>
                  <a:pt x="289" y="251"/>
                </a:lnTo>
                <a:lnTo>
                  <a:pt x="169" y="43"/>
                </a:lnTo>
                <a:lnTo>
                  <a:pt x="169" y="225"/>
                </a:lnTo>
                <a:lnTo>
                  <a:pt x="119" y="225"/>
                </a:lnTo>
                <a:lnTo>
                  <a:pt x="119" y="43"/>
                </a:lnTo>
                <a:lnTo>
                  <a:pt x="0" y="251"/>
                </a:lnTo>
                <a:close/>
                <a:moveTo>
                  <a:pt x="119" y="11305"/>
                </a:moveTo>
                <a:lnTo>
                  <a:pt x="119" y="11330"/>
                </a:lnTo>
                <a:lnTo>
                  <a:pt x="169" y="11330"/>
                </a:lnTo>
                <a:lnTo>
                  <a:pt x="169" y="11305"/>
                </a:lnTo>
                <a:lnTo>
                  <a:pt x="119" y="11305"/>
                </a:lnTo>
                <a:close/>
                <a:moveTo>
                  <a:pt x="119" y="251"/>
                </a:moveTo>
                <a:lnTo>
                  <a:pt x="119" y="11305"/>
                </a:lnTo>
                <a:lnTo>
                  <a:pt x="169" y="11305"/>
                </a:lnTo>
                <a:lnTo>
                  <a:pt x="169" y="251"/>
                </a:lnTo>
                <a:lnTo>
                  <a:pt x="119" y="251"/>
                </a:lnTo>
                <a:close/>
                <a:moveTo>
                  <a:pt x="119" y="43"/>
                </a:moveTo>
                <a:lnTo>
                  <a:pt x="119" y="225"/>
                </a:lnTo>
                <a:lnTo>
                  <a:pt x="169" y="225"/>
                </a:lnTo>
                <a:lnTo>
                  <a:pt x="169" y="43"/>
                </a:lnTo>
                <a:lnTo>
                  <a:pt x="144" y="0"/>
                </a:lnTo>
                <a:lnTo>
                  <a:pt x="119" y="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ru-RU" dirty="0"/>
          </a:p>
        </p:txBody>
      </p:sp>
      <p:sp>
        <p:nvSpPr>
          <p:cNvPr id="37" name="AutoShape 458">
            <a:extLst>
              <a:ext uri="{FF2B5EF4-FFF2-40B4-BE49-F238E27FC236}">
                <a16:creationId xmlns:a16="http://schemas.microsoft.com/office/drawing/2014/main" id="{4EED7638-AB2A-D7D1-F99F-C8F0145E97D7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809493" y="4798367"/>
            <a:ext cx="5597241" cy="91846"/>
          </a:xfrm>
          <a:custGeom>
            <a:avLst/>
            <a:gdLst>
              <a:gd name="T0" fmla="+- 0 7407 7157"/>
              <a:gd name="T1" fmla="*/ T0 w 17673"/>
              <a:gd name="T2" fmla="+- 0 12383 12383"/>
              <a:gd name="T3" fmla="*/ 12383 h 290"/>
              <a:gd name="T4" fmla="+- 0 7157 7157"/>
              <a:gd name="T5" fmla="*/ T4 w 17673"/>
              <a:gd name="T6" fmla="+- 0 12528 12383"/>
              <a:gd name="T7" fmla="*/ 12528 h 290"/>
              <a:gd name="T8" fmla="+- 0 7407 7157"/>
              <a:gd name="T9" fmla="*/ T8 w 17673"/>
              <a:gd name="T10" fmla="+- 0 12673 12383"/>
              <a:gd name="T11" fmla="*/ 12673 h 290"/>
              <a:gd name="T12" fmla="+- 0 7407 7157"/>
              <a:gd name="T13" fmla="*/ T12 w 17673"/>
              <a:gd name="T14" fmla="+- 0 12553 12383"/>
              <a:gd name="T15" fmla="*/ 12553 h 290"/>
              <a:gd name="T16" fmla="+- 0 7382 7157"/>
              <a:gd name="T17" fmla="*/ T16 w 17673"/>
              <a:gd name="T18" fmla="+- 0 12553 12383"/>
              <a:gd name="T19" fmla="*/ 12553 h 290"/>
              <a:gd name="T20" fmla="+- 0 7382 7157"/>
              <a:gd name="T21" fmla="*/ T20 w 17673"/>
              <a:gd name="T22" fmla="+- 0 12503 12383"/>
              <a:gd name="T23" fmla="*/ 12503 h 290"/>
              <a:gd name="T24" fmla="+- 0 7407 7157"/>
              <a:gd name="T25" fmla="*/ T24 w 17673"/>
              <a:gd name="T26" fmla="+- 0 12503 12383"/>
              <a:gd name="T27" fmla="*/ 12503 h 290"/>
              <a:gd name="T28" fmla="+- 0 7407 7157"/>
              <a:gd name="T29" fmla="*/ T28 w 17673"/>
              <a:gd name="T30" fmla="+- 0 12383 12383"/>
              <a:gd name="T31" fmla="*/ 12383 h 290"/>
              <a:gd name="T32" fmla="+- 0 24578 7157"/>
              <a:gd name="T33" fmla="*/ T32 w 17673"/>
              <a:gd name="T34" fmla="+- 0 12383 12383"/>
              <a:gd name="T35" fmla="*/ 12383 h 290"/>
              <a:gd name="T36" fmla="+- 0 24578 7157"/>
              <a:gd name="T37" fmla="*/ T36 w 17673"/>
              <a:gd name="T38" fmla="+- 0 12673 12383"/>
              <a:gd name="T39" fmla="*/ 12673 h 290"/>
              <a:gd name="T40" fmla="+- 0 24786 7157"/>
              <a:gd name="T41" fmla="*/ T40 w 17673"/>
              <a:gd name="T42" fmla="+- 0 12553 12383"/>
              <a:gd name="T43" fmla="*/ 12553 h 290"/>
              <a:gd name="T44" fmla="+- 0 24604 7157"/>
              <a:gd name="T45" fmla="*/ T44 w 17673"/>
              <a:gd name="T46" fmla="+- 0 12553 12383"/>
              <a:gd name="T47" fmla="*/ 12553 h 290"/>
              <a:gd name="T48" fmla="+- 0 24604 7157"/>
              <a:gd name="T49" fmla="*/ T48 w 17673"/>
              <a:gd name="T50" fmla="+- 0 12503 12383"/>
              <a:gd name="T51" fmla="*/ 12503 h 290"/>
              <a:gd name="T52" fmla="+- 0 24786 7157"/>
              <a:gd name="T53" fmla="*/ T52 w 17673"/>
              <a:gd name="T54" fmla="+- 0 12503 12383"/>
              <a:gd name="T55" fmla="*/ 12503 h 290"/>
              <a:gd name="T56" fmla="+- 0 24578 7157"/>
              <a:gd name="T57" fmla="*/ T56 w 17673"/>
              <a:gd name="T58" fmla="+- 0 12383 12383"/>
              <a:gd name="T59" fmla="*/ 12383 h 290"/>
              <a:gd name="T60" fmla="+- 0 7407 7157"/>
              <a:gd name="T61" fmla="*/ T60 w 17673"/>
              <a:gd name="T62" fmla="+- 0 12503 12383"/>
              <a:gd name="T63" fmla="*/ 12503 h 290"/>
              <a:gd name="T64" fmla="+- 0 7382 7157"/>
              <a:gd name="T65" fmla="*/ T64 w 17673"/>
              <a:gd name="T66" fmla="+- 0 12503 12383"/>
              <a:gd name="T67" fmla="*/ 12503 h 290"/>
              <a:gd name="T68" fmla="+- 0 7382 7157"/>
              <a:gd name="T69" fmla="*/ T68 w 17673"/>
              <a:gd name="T70" fmla="+- 0 12553 12383"/>
              <a:gd name="T71" fmla="*/ 12553 h 290"/>
              <a:gd name="T72" fmla="+- 0 7407 7157"/>
              <a:gd name="T73" fmla="*/ T72 w 17673"/>
              <a:gd name="T74" fmla="+- 0 12553 12383"/>
              <a:gd name="T75" fmla="*/ 12553 h 290"/>
              <a:gd name="T76" fmla="+- 0 7407 7157"/>
              <a:gd name="T77" fmla="*/ T76 w 17673"/>
              <a:gd name="T78" fmla="+- 0 12503 12383"/>
              <a:gd name="T79" fmla="*/ 12503 h 290"/>
              <a:gd name="T80" fmla="+- 0 24578 7157"/>
              <a:gd name="T81" fmla="*/ T80 w 17673"/>
              <a:gd name="T82" fmla="+- 0 12503 12383"/>
              <a:gd name="T83" fmla="*/ 12503 h 290"/>
              <a:gd name="T84" fmla="+- 0 7407 7157"/>
              <a:gd name="T85" fmla="*/ T84 w 17673"/>
              <a:gd name="T86" fmla="+- 0 12503 12383"/>
              <a:gd name="T87" fmla="*/ 12503 h 290"/>
              <a:gd name="T88" fmla="+- 0 7407 7157"/>
              <a:gd name="T89" fmla="*/ T88 w 17673"/>
              <a:gd name="T90" fmla="+- 0 12553 12383"/>
              <a:gd name="T91" fmla="*/ 12553 h 290"/>
              <a:gd name="T92" fmla="+- 0 24578 7157"/>
              <a:gd name="T93" fmla="*/ T92 w 17673"/>
              <a:gd name="T94" fmla="+- 0 12553 12383"/>
              <a:gd name="T95" fmla="*/ 12553 h 290"/>
              <a:gd name="T96" fmla="+- 0 24578 7157"/>
              <a:gd name="T97" fmla="*/ T96 w 17673"/>
              <a:gd name="T98" fmla="+- 0 12503 12383"/>
              <a:gd name="T99" fmla="*/ 12503 h 290"/>
              <a:gd name="T100" fmla="+- 0 24786 7157"/>
              <a:gd name="T101" fmla="*/ T100 w 17673"/>
              <a:gd name="T102" fmla="+- 0 12503 12383"/>
              <a:gd name="T103" fmla="*/ 12503 h 290"/>
              <a:gd name="T104" fmla="+- 0 24604 7157"/>
              <a:gd name="T105" fmla="*/ T104 w 17673"/>
              <a:gd name="T106" fmla="+- 0 12503 12383"/>
              <a:gd name="T107" fmla="*/ 12503 h 290"/>
              <a:gd name="T108" fmla="+- 0 24604 7157"/>
              <a:gd name="T109" fmla="*/ T108 w 17673"/>
              <a:gd name="T110" fmla="+- 0 12553 12383"/>
              <a:gd name="T111" fmla="*/ 12553 h 290"/>
              <a:gd name="T112" fmla="+- 0 24786 7157"/>
              <a:gd name="T113" fmla="*/ T112 w 17673"/>
              <a:gd name="T114" fmla="+- 0 12553 12383"/>
              <a:gd name="T115" fmla="*/ 12553 h 290"/>
              <a:gd name="T116" fmla="+- 0 24829 7157"/>
              <a:gd name="T117" fmla="*/ T116 w 17673"/>
              <a:gd name="T118" fmla="+- 0 12528 12383"/>
              <a:gd name="T119" fmla="*/ 12528 h 290"/>
              <a:gd name="T120" fmla="+- 0 24786 7157"/>
              <a:gd name="T121" fmla="*/ T120 w 17673"/>
              <a:gd name="T122" fmla="+- 0 12503 12383"/>
              <a:gd name="T123" fmla="*/ 12503 h 29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17673" h="290">
                <a:moveTo>
                  <a:pt x="250" y="0"/>
                </a:moveTo>
                <a:lnTo>
                  <a:pt x="0" y="145"/>
                </a:lnTo>
                <a:lnTo>
                  <a:pt x="250" y="290"/>
                </a:lnTo>
                <a:lnTo>
                  <a:pt x="250" y="170"/>
                </a:lnTo>
                <a:lnTo>
                  <a:pt x="225" y="170"/>
                </a:lnTo>
                <a:lnTo>
                  <a:pt x="225" y="120"/>
                </a:lnTo>
                <a:lnTo>
                  <a:pt x="250" y="120"/>
                </a:lnTo>
                <a:lnTo>
                  <a:pt x="250" y="0"/>
                </a:lnTo>
                <a:close/>
                <a:moveTo>
                  <a:pt x="17421" y="0"/>
                </a:moveTo>
                <a:lnTo>
                  <a:pt x="17421" y="290"/>
                </a:lnTo>
                <a:lnTo>
                  <a:pt x="17629" y="170"/>
                </a:lnTo>
                <a:lnTo>
                  <a:pt x="17447" y="170"/>
                </a:lnTo>
                <a:lnTo>
                  <a:pt x="17447" y="120"/>
                </a:lnTo>
                <a:lnTo>
                  <a:pt x="17629" y="120"/>
                </a:lnTo>
                <a:lnTo>
                  <a:pt x="17421" y="0"/>
                </a:lnTo>
                <a:close/>
                <a:moveTo>
                  <a:pt x="250" y="120"/>
                </a:moveTo>
                <a:lnTo>
                  <a:pt x="225" y="120"/>
                </a:lnTo>
                <a:lnTo>
                  <a:pt x="225" y="170"/>
                </a:lnTo>
                <a:lnTo>
                  <a:pt x="250" y="170"/>
                </a:lnTo>
                <a:lnTo>
                  <a:pt x="250" y="120"/>
                </a:lnTo>
                <a:close/>
                <a:moveTo>
                  <a:pt x="17421" y="120"/>
                </a:moveTo>
                <a:lnTo>
                  <a:pt x="250" y="120"/>
                </a:lnTo>
                <a:lnTo>
                  <a:pt x="250" y="170"/>
                </a:lnTo>
                <a:lnTo>
                  <a:pt x="17421" y="170"/>
                </a:lnTo>
                <a:lnTo>
                  <a:pt x="17421" y="120"/>
                </a:lnTo>
                <a:close/>
                <a:moveTo>
                  <a:pt x="17629" y="120"/>
                </a:moveTo>
                <a:lnTo>
                  <a:pt x="17447" y="120"/>
                </a:lnTo>
                <a:lnTo>
                  <a:pt x="17447" y="170"/>
                </a:lnTo>
                <a:lnTo>
                  <a:pt x="17629" y="170"/>
                </a:lnTo>
                <a:lnTo>
                  <a:pt x="17672" y="145"/>
                </a:lnTo>
                <a:lnTo>
                  <a:pt x="17629" y="1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5CF3F4-C036-F6B5-261D-2330A88E7711}"/>
              </a:ext>
            </a:extLst>
          </p:cNvPr>
          <p:cNvSpPr txBox="1"/>
          <p:nvPr/>
        </p:nvSpPr>
        <p:spPr>
          <a:xfrm rot="16200000">
            <a:off x="-1425898" y="2668444"/>
            <a:ext cx="3590644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dirty="0"/>
              <a:t>НАПОРИСТОСТЬ</a:t>
            </a:r>
            <a:br>
              <a:rPr lang="ru-RU" dirty="0"/>
            </a:br>
            <a:r>
              <a:rPr lang="ru-RU" dirty="0"/>
              <a:t>(внимание к своим интересам)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508E5-122D-F01F-A533-60CC51E8BDFB}"/>
              </a:ext>
            </a:extLst>
          </p:cNvPr>
          <p:cNvSpPr txBox="1"/>
          <p:nvPr/>
        </p:nvSpPr>
        <p:spPr>
          <a:xfrm>
            <a:off x="1208567" y="4859260"/>
            <a:ext cx="4909930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dirty="0"/>
              <a:t>КООПЕРАЦИЯ</a:t>
            </a:r>
            <a:br>
              <a:rPr lang="ru-RU" dirty="0"/>
            </a:br>
            <a:r>
              <a:rPr lang="ru-RU" dirty="0"/>
              <a:t>(внимание к интересам другой стороны)</a:t>
            </a: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10585C74-3599-59F2-6AA7-B1DB160BCD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3046" y="-12082"/>
            <a:ext cx="5666539" cy="6967056"/>
          </a:xfrm>
          <a:prstGeom prst="rect">
            <a:avLst/>
          </a:prstGeom>
        </p:spPr>
      </p:pic>
      <p:graphicFrame>
        <p:nvGraphicFramePr>
          <p:cNvPr id="43" name="Объект 3">
            <a:extLst>
              <a:ext uri="{FF2B5EF4-FFF2-40B4-BE49-F238E27FC236}">
                <a16:creationId xmlns:a16="http://schemas.microsoft.com/office/drawing/2014/main" id="{686E6278-07C3-D556-0392-B67C54FF3EB0}"/>
              </a:ext>
            </a:extLst>
          </p:cNvPr>
          <p:cNvGraphicFramePr>
            <a:graphicFrameLocks/>
          </p:cNvGraphicFramePr>
          <p:nvPr/>
        </p:nvGraphicFramePr>
        <p:xfrm>
          <a:off x="883275" y="852433"/>
          <a:ext cx="5395833" cy="389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66770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529" y="567362"/>
            <a:ext cx="625287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795">
              <a:lnSpc>
                <a:spcPct val="100000"/>
              </a:lnSpc>
              <a:spcBef>
                <a:spcPts val="105"/>
              </a:spcBef>
            </a:pPr>
            <a:r>
              <a:rPr lang="ru-RU" dirty="0"/>
              <a:t>Компромисс?</a:t>
            </a:r>
            <a:endParaRPr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4CA97AB-E2D6-9E1E-7302-C6E5EA17E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529" y="1675176"/>
            <a:ext cx="52958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Почему компромисс часто не работает?</a:t>
            </a:r>
          </a:p>
          <a:p>
            <a:pPr marL="0" indent="0">
              <a:buNone/>
            </a:pPr>
            <a:endParaRPr lang="ru-RU" spc="120" dirty="0">
              <a:latin typeface="Arial"/>
              <a:cs typeface="Arial"/>
            </a:endParaRPr>
          </a:p>
          <a:p>
            <a:r>
              <a:rPr lang="ru-RU" sz="2400" dirty="0"/>
              <a:t>Ни нашим / ни вашим</a:t>
            </a:r>
          </a:p>
          <a:p>
            <a:r>
              <a:rPr lang="ru-RU" sz="2400" dirty="0"/>
              <a:t>Ни одна сторона не довольна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3529" y="1675176"/>
            <a:ext cx="4774027" cy="403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7273" y="2465896"/>
            <a:ext cx="9328150" cy="951286"/>
          </a:xfrm>
          <a:prstGeom prst="rect">
            <a:avLst/>
          </a:prstGeom>
        </p:spPr>
        <p:txBody>
          <a:bodyPr vert="horz" wrap="square" lIns="0" tIns="119126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lang="ru-RU" sz="5400" dirty="0"/>
              <a:t>Сложные переговоры</a:t>
            </a:r>
            <a:endParaRPr sz="5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6F1D9A9-DCE3-4520-3ADF-04F57D201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7273" y="3680179"/>
            <a:ext cx="9328150" cy="1980494"/>
          </a:xfrm>
        </p:spPr>
        <p:txBody>
          <a:bodyPr>
            <a:normAutofit/>
          </a:bodyPr>
          <a:lstStyle/>
          <a:p>
            <a:pPr marL="469900" indent="-412115">
              <a:lnSpc>
                <a:spcPct val="120000"/>
              </a:lnSpc>
              <a:buFont typeface="Times New Roman"/>
              <a:buChar char="●"/>
              <a:tabLst>
                <a:tab pos="469900" algn="l"/>
                <a:tab pos="470534" algn="l"/>
              </a:tabLst>
            </a:pPr>
            <a:r>
              <a:rPr lang="ru-RU" sz="2400" spc="220" dirty="0">
                <a:latin typeface="Arial"/>
                <a:cs typeface="Arial"/>
              </a:rPr>
              <a:t>Сопротивления</a:t>
            </a:r>
            <a:endParaRPr lang="ru-RU" sz="2400" dirty="0">
              <a:latin typeface="Arial"/>
              <a:cs typeface="Arial"/>
            </a:endParaRPr>
          </a:p>
          <a:p>
            <a:pPr marL="469900" indent="-412115">
              <a:lnSpc>
                <a:spcPct val="120000"/>
              </a:lnSpc>
              <a:buFont typeface="Times New Roman"/>
              <a:buChar char="●"/>
              <a:tabLst>
                <a:tab pos="469900" algn="l"/>
                <a:tab pos="470534" algn="l"/>
              </a:tabLst>
            </a:pPr>
            <a:r>
              <a:rPr lang="ru-RU" sz="2400" spc="265" dirty="0">
                <a:latin typeface="Arial"/>
                <a:cs typeface="Arial"/>
              </a:rPr>
              <a:t>Возражения</a:t>
            </a:r>
            <a:r>
              <a:rPr lang="ru-RU" sz="2400" spc="-75" dirty="0">
                <a:latin typeface="Arial"/>
                <a:cs typeface="Arial"/>
              </a:rPr>
              <a:t> </a:t>
            </a:r>
            <a:r>
              <a:rPr lang="ru-RU" sz="2400" spc="370" dirty="0">
                <a:latin typeface="Arial"/>
                <a:cs typeface="Arial"/>
              </a:rPr>
              <a:t>и</a:t>
            </a:r>
            <a:r>
              <a:rPr lang="ru-RU" sz="2400" spc="-5" dirty="0">
                <a:latin typeface="Arial"/>
                <a:cs typeface="Arial"/>
              </a:rPr>
              <a:t> </a:t>
            </a:r>
            <a:r>
              <a:rPr lang="ru-RU" sz="2400" spc="250" dirty="0">
                <a:latin typeface="Arial"/>
                <a:cs typeface="Arial"/>
              </a:rPr>
              <a:t>контр-</a:t>
            </a:r>
            <a:r>
              <a:rPr lang="ru-RU" sz="2400" spc="215" dirty="0">
                <a:latin typeface="Arial"/>
                <a:cs typeface="Arial"/>
              </a:rPr>
              <a:t>аргументация</a:t>
            </a:r>
            <a:endParaRPr lang="ru-RU" sz="2400" dirty="0">
              <a:latin typeface="Arial"/>
              <a:cs typeface="Arial"/>
            </a:endParaRPr>
          </a:p>
          <a:p>
            <a:pPr marL="469900" indent="-412115">
              <a:lnSpc>
                <a:spcPct val="120000"/>
              </a:lnSpc>
              <a:buFont typeface="Times New Roman"/>
              <a:buChar char="●"/>
              <a:tabLst>
                <a:tab pos="469900" algn="l"/>
                <a:tab pos="470534" algn="l"/>
              </a:tabLst>
            </a:pPr>
            <a:r>
              <a:rPr lang="ru-RU" sz="2400" spc="190" dirty="0">
                <a:latin typeface="Arial"/>
                <a:cs typeface="Arial"/>
              </a:rPr>
              <a:t>Торг</a:t>
            </a:r>
            <a:endParaRPr lang="ru-RU"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3772" y="486313"/>
            <a:ext cx="7426807" cy="789447"/>
          </a:xfrm>
          <a:prstGeom prst="rect">
            <a:avLst/>
          </a:prstGeom>
        </p:spPr>
        <p:txBody>
          <a:bodyPr vert="horz" wrap="square" lIns="0" tIns="11125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0"/>
              </a:spcBef>
            </a:pPr>
            <a:r>
              <a:rPr lang="ru-RU" dirty="0"/>
              <a:t>Не согласие / Сопротивление 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6D40411-CCF3-84C2-EC2D-73A14152B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772" y="1478534"/>
            <a:ext cx="7337662" cy="5069411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Каковы причины того, что мы отказываемся соглашаться с предложенными условиями или идеями?</a:t>
            </a:r>
          </a:p>
          <a:p>
            <a:r>
              <a:rPr lang="ru-RU" dirty="0"/>
              <a:t>Недоверие</a:t>
            </a:r>
          </a:p>
          <a:p>
            <a:r>
              <a:rPr lang="ru-RU" dirty="0"/>
              <a:t>Не понимаем условий</a:t>
            </a:r>
          </a:p>
          <a:p>
            <a:r>
              <a:rPr lang="ru-RU" dirty="0"/>
              <a:t>Не выгодно</a:t>
            </a:r>
          </a:p>
          <a:p>
            <a:endParaRPr lang="ru-RU" dirty="0"/>
          </a:p>
          <a:p>
            <a:pPr marL="0" indent="0">
              <a:lnSpc>
                <a:spcPct val="110000"/>
              </a:lnSpc>
              <a:buNone/>
            </a:pPr>
            <a:r>
              <a:rPr lang="ru-RU" dirty="0"/>
              <a:t>Отказ от необходимости идти на заключение соглашения и отсутствие «да»-реакций по ходу переговоров.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Как правило, сопротивление вызвано </a:t>
            </a:r>
            <a:r>
              <a:rPr lang="ru-RU" b="1" dirty="0"/>
              <a:t>эмоциональным компонентом</a:t>
            </a:r>
            <a:r>
              <a:rPr lang="ru-RU" dirty="0"/>
              <a:t>: </a:t>
            </a:r>
            <a:r>
              <a:rPr lang="ru-RU" b="1" dirty="0"/>
              <a:t>малым доверием</a:t>
            </a:r>
            <a:r>
              <a:rPr lang="ru-RU" dirty="0"/>
              <a:t> или </a:t>
            </a:r>
            <a:r>
              <a:rPr lang="ru-RU" b="1" dirty="0"/>
              <a:t>вбросом конфликтогенов</a:t>
            </a:r>
            <a:r>
              <a:rPr lang="ru-RU" dirty="0"/>
              <a:t> в диалог.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39" t="2955" r="3560" b="3870"/>
          <a:stretch/>
        </p:blipFill>
        <p:spPr>
          <a:xfrm>
            <a:off x="8207022" y="1764260"/>
            <a:ext cx="3984978" cy="3849511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421752"/>
            <a:ext cx="10515600" cy="788420"/>
          </a:xfrm>
          <a:prstGeom prst="rect">
            <a:avLst/>
          </a:prstGeom>
        </p:spPr>
        <p:txBody>
          <a:bodyPr vert="horz" wrap="square" lIns="0" tIns="1102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Доверие растет за счет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2E374D0-1297-B252-0D6D-B8E4E0E06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579"/>
            <a:ext cx="7526867" cy="4351338"/>
          </a:xfrm>
        </p:spPr>
        <p:txBody>
          <a:bodyPr>
            <a:normAutofit/>
          </a:bodyPr>
          <a:lstStyle/>
          <a:p>
            <a:pPr marL="469900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Рассказа личных историй</a:t>
            </a:r>
          </a:p>
          <a:p>
            <a:pPr marL="927100" lvl="1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Вообще на встречах с людьми, если хотите, чтобы они чем-то поделились, можно рассказать про себя</a:t>
            </a:r>
          </a:p>
          <a:p>
            <a:pPr marL="469900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Соблюдения договоренностей</a:t>
            </a:r>
          </a:p>
          <a:p>
            <a:pPr marL="469900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Активного слушания</a:t>
            </a:r>
          </a:p>
          <a:p>
            <a:pPr marL="469900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Открытого обсуждения сложных моментов</a:t>
            </a:r>
          </a:p>
          <a:p>
            <a:pPr marL="469900" marR="328930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Стремления найти лучшее решение для партнера (</a:t>
            </a:r>
            <a:r>
              <a:rPr lang="en-US" dirty="0"/>
              <a:t>win-win</a:t>
            </a:r>
            <a:r>
              <a:rPr lang="ru-RU" dirty="0"/>
              <a:t>)</a:t>
            </a:r>
          </a:p>
          <a:p>
            <a:endParaRPr lang="ru-RU" dirty="0"/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4024" y="1368218"/>
            <a:ext cx="3313176" cy="45811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1CA051-ED0E-271E-CD7F-145A248F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Метапозиция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4BF030-0C39-6C3D-DF5E-1C84D84B7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9371"/>
            <a:ext cx="10515600" cy="4351338"/>
          </a:xfrm>
        </p:spPr>
        <p:txBody>
          <a:bodyPr>
            <a:normAutofit/>
          </a:bodyPr>
          <a:lstStyle/>
          <a:p>
            <a:pPr marL="360000" marR="13335" indent="-360000">
              <a:lnSpc>
                <a:spcPct val="110000"/>
              </a:lnSpc>
            </a:pPr>
            <a:r>
              <a:rPr lang="ru-RU" dirty="0"/>
              <a:t>Моя </a:t>
            </a:r>
            <a:r>
              <a:rPr lang="ru-RU" b="1" dirty="0"/>
              <a:t>цель</a:t>
            </a:r>
            <a:r>
              <a:rPr lang="ru-RU" dirty="0"/>
              <a:t> / Цель другой стороны?</a:t>
            </a:r>
          </a:p>
          <a:p>
            <a:pPr marL="360000" marR="5080" indent="-360000">
              <a:lnSpc>
                <a:spcPct val="110000"/>
              </a:lnSpc>
            </a:pPr>
            <a:r>
              <a:rPr lang="ru-RU" dirty="0"/>
              <a:t>Мои </a:t>
            </a:r>
            <a:r>
              <a:rPr lang="ru-RU" b="1" dirty="0"/>
              <a:t>альтернативы</a:t>
            </a:r>
            <a:r>
              <a:rPr lang="ru-RU" dirty="0"/>
              <a:t> / Альтернативы другой стороны</a:t>
            </a:r>
          </a:p>
          <a:p>
            <a:pPr marL="360000" marR="5080" indent="-360000">
              <a:lnSpc>
                <a:spcPct val="110000"/>
              </a:lnSpc>
            </a:pPr>
            <a:r>
              <a:rPr lang="ru-RU" dirty="0"/>
              <a:t>Важные </a:t>
            </a:r>
            <a:r>
              <a:rPr lang="ru-RU" b="1" dirty="0"/>
              <a:t>параметры</a:t>
            </a:r>
            <a:r>
              <a:rPr lang="ru-RU" dirty="0"/>
              <a:t>, вокруг которых будет идти торг</a:t>
            </a:r>
            <a:br>
              <a:rPr lang="ru-RU" dirty="0"/>
            </a:br>
            <a:r>
              <a:rPr lang="ru-RU" dirty="0"/>
              <a:t>Границы этих параметров</a:t>
            </a:r>
          </a:p>
          <a:p>
            <a:pPr marL="360000" marR="17145" indent="-360000">
              <a:lnSpc>
                <a:spcPct val="110000"/>
              </a:lnSpc>
            </a:pPr>
            <a:r>
              <a:rPr lang="ru-RU" b="1" dirty="0"/>
              <a:t>Точка нужды</a:t>
            </a:r>
            <a:r>
              <a:rPr lang="ru-RU" dirty="0"/>
              <a:t>: кому из вас больше нужен договор?</a:t>
            </a:r>
          </a:p>
          <a:p>
            <a:pPr marL="360000" marR="17145" indent="-360000">
              <a:lnSpc>
                <a:spcPct val="110000"/>
              </a:lnSpc>
            </a:pPr>
            <a:r>
              <a:rPr lang="ru-RU" dirty="0"/>
              <a:t>Объективные / Справедливые </a:t>
            </a:r>
            <a:r>
              <a:rPr lang="ru-RU" b="1" dirty="0"/>
              <a:t>критерии</a:t>
            </a:r>
          </a:p>
          <a:p>
            <a:pPr marL="360000" marR="17145" indent="-360000">
              <a:lnSpc>
                <a:spcPct val="110000"/>
              </a:lnSpc>
            </a:pPr>
            <a:r>
              <a:rPr lang="ru-RU" dirty="0"/>
              <a:t>Техники </a:t>
            </a:r>
            <a:r>
              <a:rPr lang="ru-RU" b="1" dirty="0"/>
              <a:t>влияния</a:t>
            </a:r>
          </a:p>
        </p:txBody>
      </p:sp>
    </p:spTree>
    <p:extLst>
      <p:ext uri="{BB962C8B-B14F-4D97-AF65-F5344CB8AC3E}">
        <p14:creationId xmlns:p14="http://schemas.microsoft.com/office/powerpoint/2010/main" val="22151883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43165"/>
            <a:ext cx="105156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795">
              <a:lnSpc>
                <a:spcPct val="100000"/>
              </a:lnSpc>
              <a:spcBef>
                <a:spcPts val="105"/>
              </a:spcBef>
            </a:pPr>
            <a:r>
              <a:rPr dirty="0"/>
              <a:t>Сторителлинг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BC24930-9CB6-4544-0900-92093B2CD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751"/>
            <a:ext cx="56867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Как комбинация рацио и эмоцио.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sz="2600" i="1" dirty="0"/>
              <a:t>Давай тебе небольшую историю расскажу….</a:t>
            </a:r>
          </a:p>
          <a:p>
            <a:r>
              <a:rPr lang="ru-RU" sz="2600" i="1" dirty="0"/>
              <a:t>В моей жизни был такой случай…</a:t>
            </a:r>
          </a:p>
          <a:p>
            <a:r>
              <a:rPr lang="ru-RU" sz="2600" i="1" dirty="0"/>
              <a:t>…я как-то силой выбыл повышения ЗП из своего руководителя, но наши отношения потом испортились и я уже не продержался долго в этой компании</a:t>
            </a:r>
          </a:p>
        </p:txBody>
      </p:sp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4933" y="1571751"/>
            <a:ext cx="5057422" cy="42696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643" y="484633"/>
            <a:ext cx="8681713" cy="733020"/>
          </a:xfrm>
          <a:prstGeom prst="rect">
            <a:avLst/>
          </a:prstGeom>
        </p:spPr>
        <p:txBody>
          <a:bodyPr vert="horz" wrap="square" lIns="0" tIns="55371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Возражения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715A053-8ECA-FEE6-BCCD-C8B3259FF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643" y="1394459"/>
            <a:ext cx="9242778" cy="480738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/>
              <a:t>Возражения</a:t>
            </a:r>
            <a:r>
              <a:rPr lang="ru-RU" dirty="0"/>
              <a:t> — озвученное несогласие одной из сторон заключать договор в связи с </a:t>
            </a:r>
            <a:r>
              <a:rPr lang="ru-RU" b="1" dirty="0"/>
              <a:t>рациональным</a:t>
            </a:r>
            <a:r>
              <a:rPr lang="ru-RU" dirty="0"/>
              <a:t> неприятием неких условий.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Алгоритм работы с возражениями:</a:t>
            </a:r>
          </a:p>
          <a:p>
            <a:pPr marL="469900" marR="1120775" indent="-457200">
              <a:lnSpc>
                <a:spcPct val="11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Внимательно </a:t>
            </a:r>
            <a:r>
              <a:rPr lang="ru-RU" b="1" dirty="0"/>
              <a:t>выслушать</a:t>
            </a:r>
            <a:r>
              <a:rPr lang="ru-RU" dirty="0"/>
              <a:t>.</a:t>
            </a:r>
            <a:br>
              <a:rPr lang="ru-RU" dirty="0"/>
            </a:br>
            <a:r>
              <a:rPr lang="ru-RU" b="1" dirty="0"/>
              <a:t>Понять</a:t>
            </a:r>
            <a:r>
              <a:rPr lang="ru-RU" dirty="0"/>
              <a:t>, что это: </a:t>
            </a:r>
            <a:r>
              <a:rPr lang="ru-RU" b="1" dirty="0"/>
              <a:t>возражение</a:t>
            </a:r>
            <a:r>
              <a:rPr lang="ru-RU" dirty="0"/>
              <a:t> или </a:t>
            </a:r>
            <a:r>
              <a:rPr lang="ru-RU" b="1" dirty="0"/>
              <a:t>сопротивление</a:t>
            </a:r>
            <a:r>
              <a:rPr lang="ru-RU" dirty="0"/>
              <a:t> (то есть отсутствие доверия).</a:t>
            </a:r>
          </a:p>
          <a:p>
            <a:pPr marL="469900" indent="-457200">
              <a:lnSpc>
                <a:spcPct val="11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Использовать </a:t>
            </a:r>
            <a:r>
              <a:rPr lang="ru-RU" b="1" dirty="0"/>
              <a:t>условное согласие</a:t>
            </a:r>
            <a:r>
              <a:rPr lang="ru-RU" dirty="0"/>
              <a:t> (с мнением собеседника).</a:t>
            </a:r>
          </a:p>
          <a:p>
            <a:pPr marL="469900" marR="5080" indent="-457200">
              <a:lnSpc>
                <a:spcPct val="11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Задать </a:t>
            </a:r>
            <a:r>
              <a:rPr lang="ru-RU" b="1" dirty="0"/>
              <a:t>уточняющие вопросы</a:t>
            </a:r>
          </a:p>
          <a:p>
            <a:pPr marL="927100" marR="5080" lvl="1" indent="-457200">
              <a:lnSpc>
                <a:spcPct val="110000"/>
              </a:lnSpc>
              <a:spcBef>
                <a:spcPts val="400"/>
              </a:spcBef>
              <a:tabLst>
                <a:tab pos="297815" algn="l"/>
                <a:tab pos="298450" algn="l"/>
              </a:tabLst>
            </a:pPr>
            <a:r>
              <a:rPr lang="ru-RU" i="1" dirty="0"/>
              <a:t>В связи с чем возникло возражение?</a:t>
            </a:r>
          </a:p>
          <a:p>
            <a:pPr marL="927100" marR="5080" lvl="1" indent="-457200">
              <a:lnSpc>
                <a:spcPct val="110000"/>
              </a:lnSpc>
              <a:spcBef>
                <a:spcPts val="400"/>
              </a:spcBef>
              <a:tabLst>
                <a:tab pos="297815" algn="l"/>
                <a:tab pos="298450" algn="l"/>
              </a:tabLst>
            </a:pPr>
            <a:r>
              <a:rPr lang="ru-RU" i="1" dirty="0"/>
              <a:t>Что еще вызывает неприятие?</a:t>
            </a:r>
          </a:p>
          <a:p>
            <a:pPr marL="469900" indent="-457200">
              <a:lnSpc>
                <a:spcPct val="11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Использовать одну из </a:t>
            </a:r>
            <a:r>
              <a:rPr lang="ru-RU" b="1" dirty="0"/>
              <a:t>техник</a:t>
            </a:r>
            <a:r>
              <a:rPr lang="ru-RU" dirty="0"/>
              <a:t> работы с возражениями.</a:t>
            </a:r>
          </a:p>
          <a:p>
            <a:pPr marL="469900" indent="-457200">
              <a:lnSpc>
                <a:spcPct val="11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Задать </a:t>
            </a:r>
            <a:r>
              <a:rPr lang="ru-RU" b="1" dirty="0"/>
              <a:t>вопрос-сверку</a:t>
            </a:r>
            <a:r>
              <a:rPr lang="ru-RU" dirty="0"/>
              <a:t>: отработано ли текущее возражение?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52DF2C-FD4B-5480-F8C6-8C497ADA98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0" y="1714500"/>
            <a:ext cx="2286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356093"/>
            <a:ext cx="10515600" cy="801758"/>
          </a:xfrm>
          <a:prstGeom prst="rect">
            <a:avLst/>
          </a:prstGeom>
        </p:spPr>
        <p:txBody>
          <a:bodyPr vert="horz" wrap="square" lIns="0" tIns="123444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Техники работы с возражениями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020FB5-D922-0999-DD9A-7AC822107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378"/>
            <a:ext cx="10515600" cy="5226755"/>
          </a:xfrm>
        </p:spPr>
        <p:txBody>
          <a:bodyPr>
            <a:normAutofit fontScale="92500" lnSpcReduction="20000"/>
          </a:bodyPr>
          <a:lstStyle/>
          <a:p>
            <a:pPr marL="469900" indent="-4572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b="1" dirty="0"/>
              <a:t>Уточнение</a:t>
            </a:r>
            <a:r>
              <a:rPr lang="ru-RU" dirty="0"/>
              <a:t>: с чем вы сравниваете?</a:t>
            </a:r>
          </a:p>
          <a:p>
            <a:pPr marL="469265" marR="172085" indent="-457200">
              <a:lnSpc>
                <a:spcPct val="100000"/>
              </a:lnSpc>
              <a:tabLst>
                <a:tab pos="297815" algn="l"/>
                <a:tab pos="298450" algn="l"/>
                <a:tab pos="3658870" algn="l"/>
              </a:tabLst>
            </a:pPr>
            <a:r>
              <a:rPr lang="ru-RU" b="1" dirty="0"/>
              <a:t>Деление или умножение</a:t>
            </a:r>
            <a:r>
              <a:rPr lang="ru-RU" dirty="0"/>
              <a:t>:</a:t>
            </a:r>
          </a:p>
          <a:p>
            <a:pPr marL="926465" marR="172085" lvl="1" indent="-457200">
              <a:lnSpc>
                <a:spcPct val="100000"/>
              </a:lnSpc>
              <a:tabLst>
                <a:tab pos="297815" algn="l"/>
                <a:tab pos="298450" algn="l"/>
                <a:tab pos="3658870" algn="l"/>
              </a:tabLst>
            </a:pPr>
            <a:r>
              <a:rPr lang="ru-RU" i="1" dirty="0"/>
              <a:t>«…в день это всего 49 центов»</a:t>
            </a:r>
            <a:r>
              <a:rPr lang="ru-RU" dirty="0"/>
              <a:t>,</a:t>
            </a:r>
          </a:p>
          <a:p>
            <a:pPr marL="926465" marR="172085" lvl="1" indent="-457200">
              <a:lnSpc>
                <a:spcPct val="100000"/>
              </a:lnSpc>
              <a:tabLst>
                <a:tab pos="297815" algn="l"/>
                <a:tab pos="298450" algn="l"/>
                <a:tab pos="3658870" algn="l"/>
              </a:tabLst>
            </a:pPr>
            <a:r>
              <a:rPr lang="ru-RU" i="1" dirty="0"/>
              <a:t>«…за год ты получишь больше трех тысяч евро»</a:t>
            </a:r>
          </a:p>
          <a:p>
            <a:pPr marL="469900" indent="-4572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«</a:t>
            </a:r>
            <a:r>
              <a:rPr lang="ru-RU" b="1" dirty="0"/>
              <a:t>Паровоз</a:t>
            </a:r>
            <a:r>
              <a:rPr lang="ru-RU" dirty="0"/>
              <a:t>»: вы получаете Х+</a:t>
            </a:r>
            <a:r>
              <a:rPr lang="en" dirty="0"/>
              <a:t>Y+Z</a:t>
            </a:r>
            <a:endParaRPr lang="ru-RU" dirty="0"/>
          </a:p>
          <a:p>
            <a:pPr marL="927100" lvl="1" indent="-4572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i="1" dirty="0"/>
              <a:t>А ещё у нас бесплатные плюшки на кухне и ДМС</a:t>
            </a:r>
            <a:endParaRPr lang="en" i="1" dirty="0"/>
          </a:p>
          <a:p>
            <a:pPr marL="469900" indent="-4572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b="1" dirty="0"/>
              <a:t>Пример (кейс из практики) </a:t>
            </a:r>
            <a:r>
              <a:rPr lang="ru-RU" dirty="0"/>
              <a:t>— </a:t>
            </a:r>
            <a:r>
              <a:rPr lang="en" dirty="0"/>
              <a:t>storytelling</a:t>
            </a:r>
            <a:endParaRPr lang="ru-RU" dirty="0"/>
          </a:p>
          <a:p>
            <a:pPr marL="927100" lvl="1" indent="-4572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i="1" dirty="0"/>
              <a:t>А вот был случай… помогла страховка ДМС</a:t>
            </a:r>
            <a:endParaRPr lang="en" i="1" dirty="0"/>
          </a:p>
          <a:p>
            <a:pPr marL="469265" marR="5080" indent="-4572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en" dirty="0"/>
              <a:t>«</a:t>
            </a:r>
            <a:r>
              <a:rPr lang="ru-RU" b="1" dirty="0"/>
              <a:t>Комплимент возражению</a:t>
            </a:r>
            <a:r>
              <a:rPr lang="ru-RU" dirty="0"/>
              <a:t>»: спасибо, что обратили внимание на этот вопрос</a:t>
            </a:r>
          </a:p>
          <a:p>
            <a:pPr marL="926465" marR="5080" lvl="1" indent="-4572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Можно потом отреагировать на тезис, но вначале с ним </a:t>
            </a:r>
            <a:r>
              <a:rPr lang="ru-RU" b="1" dirty="0"/>
              <a:t>согласиться</a:t>
            </a:r>
            <a:r>
              <a:rPr lang="ru-RU" dirty="0"/>
              <a:t>.</a:t>
            </a:r>
          </a:p>
          <a:p>
            <a:pPr marL="926465" marR="5080" lvl="1" indent="-4572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i="1" dirty="0"/>
              <a:t>Да, действительно мы платим меньше рынка. При этом у нас есть друге преимущества…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54959"/>
            <a:ext cx="10515600" cy="852156"/>
          </a:xfrm>
          <a:prstGeom prst="rect">
            <a:avLst/>
          </a:prstGeom>
        </p:spPr>
        <p:txBody>
          <a:bodyPr vert="horz" wrap="square" lIns="0" tIns="234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sz="4000" dirty="0"/>
              <a:t>Торг — обсуждение цены и только цены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52776C0-DBEA-A76D-1BA4-5085D540B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546"/>
            <a:ext cx="7289800" cy="502383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Торг — это когда решение о заключении сделки принято, но другая сторона хочет заработать или сэкономить.</a:t>
            </a:r>
          </a:p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ru-RU" dirty="0"/>
              <a:t>Если торг исключительно по цене, используйте </a:t>
            </a:r>
            <a:r>
              <a:rPr lang="ru-RU" b="1" dirty="0"/>
              <a:t>технику</a:t>
            </a:r>
            <a:r>
              <a:rPr lang="ru-RU" dirty="0"/>
              <a:t> </a:t>
            </a:r>
            <a:r>
              <a:rPr lang="ru-RU" b="1" dirty="0"/>
              <a:t>Криса Восса «-35»</a:t>
            </a:r>
            <a:r>
              <a:rPr lang="ru-RU" dirty="0"/>
              <a:t>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Уступка 1: -20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Уступка 2: -10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Уступка 3: 	-5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ru-RU" sz="2400" dirty="0"/>
              <a:t>Пример: Просим прибавку к ЗП $1350 и снижаем до </a:t>
            </a:r>
            <a:r>
              <a:rPr lang="en-US" sz="2400" dirty="0"/>
              <a:t>$</a:t>
            </a:r>
            <a:r>
              <a:rPr lang="ru-RU" sz="2400" dirty="0"/>
              <a:t>1000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6488" y="1320524"/>
            <a:ext cx="3595512" cy="2331284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4A83C032-244B-1911-D784-4E84F9423582}"/>
              </a:ext>
            </a:extLst>
          </p:cNvPr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96488" y="3865217"/>
            <a:ext cx="3595511" cy="2962374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21157"/>
            <a:ext cx="10515600" cy="1236877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4000" dirty="0"/>
              <a:t>Формат завершения переговоров</a:t>
            </a:r>
            <a:br>
              <a:rPr lang="ru-RU" sz="4000" dirty="0"/>
            </a:br>
            <a:r>
              <a:rPr lang="ru-RU" sz="3200" dirty="0"/>
              <a:t>или фиксации промежуточных результатов</a:t>
            </a:r>
            <a:endParaRPr lang="ru-RU" sz="40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CDB557E-312C-8D7A-AC84-EA1EFF2A4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700"/>
            <a:ext cx="10515600" cy="471875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Использовать процедуру подтверждения достигнутого результата:</a:t>
            </a:r>
          </a:p>
          <a:p>
            <a:pPr lvl="1"/>
            <a:r>
              <a:rPr lang="ru-RU" b="1" dirty="0"/>
              <a:t>Воспроизведение</a:t>
            </a:r>
          </a:p>
          <a:p>
            <a:pPr lvl="2"/>
            <a:r>
              <a:rPr lang="ru-RU" i="1" dirty="0"/>
              <a:t>«Мы обсуждали следующие вопросы…»</a:t>
            </a:r>
          </a:p>
          <a:p>
            <a:pPr lvl="1"/>
            <a:r>
              <a:rPr lang="ru-RU" b="1" dirty="0"/>
              <a:t>Резюме</a:t>
            </a:r>
          </a:p>
          <a:p>
            <a:pPr lvl="2"/>
            <a:r>
              <a:rPr lang="ru-RU" i="1" dirty="0"/>
              <a:t>«Таким образом, мы пришли к соглашению…»</a:t>
            </a:r>
          </a:p>
          <a:p>
            <a:pPr lvl="1"/>
            <a:r>
              <a:rPr lang="ru-RU" dirty="0"/>
              <a:t>Сверить результат с объективными </a:t>
            </a:r>
            <a:r>
              <a:rPr lang="ru-RU" b="1" dirty="0"/>
              <a:t>критериями</a:t>
            </a:r>
          </a:p>
          <a:p>
            <a:pPr lvl="2"/>
            <a:r>
              <a:rPr lang="ru-RU" i="1" dirty="0"/>
              <a:t>«Это соответствует тому, что...»</a:t>
            </a:r>
          </a:p>
          <a:p>
            <a:pPr lvl="1"/>
            <a:r>
              <a:rPr lang="ru-RU" dirty="0"/>
              <a:t>Получить </a:t>
            </a:r>
            <a:r>
              <a:rPr lang="ru-RU" b="1" dirty="0"/>
              <a:t>подтверждение</a:t>
            </a:r>
          </a:p>
          <a:p>
            <a:pPr lvl="2"/>
            <a:r>
              <a:rPr lang="ru-RU" i="1" dirty="0"/>
              <a:t>«Это решение вас полностью устраивает?»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Увязать достигнутое соглашение с </a:t>
            </a:r>
            <a:r>
              <a:rPr lang="ru-RU" b="1" dirty="0"/>
              <a:t>будущими</a:t>
            </a:r>
            <a:r>
              <a:rPr lang="ru-RU" dirty="0"/>
              <a:t> </a:t>
            </a:r>
            <a:r>
              <a:rPr lang="ru-RU" b="1" dirty="0"/>
              <a:t>действиями</a:t>
            </a:r>
          </a:p>
          <a:p>
            <a:pPr lvl="1"/>
            <a:r>
              <a:rPr lang="ru-RU" i="1" dirty="0"/>
              <a:t>«Итак, наши дальнейшие действия…»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При необходимости </a:t>
            </a:r>
            <a:r>
              <a:rPr lang="ru-RU" b="1" dirty="0"/>
              <a:t>зафиксировать</a:t>
            </a:r>
            <a:r>
              <a:rPr lang="ru-RU" dirty="0"/>
              <a:t> соглашение (письмо на </a:t>
            </a:r>
            <a:r>
              <a:rPr lang="en-US" dirty="0"/>
              <a:t>email </a:t>
            </a:r>
            <a:r>
              <a:rPr lang="ru-RU" dirty="0"/>
              <a:t>и т.п.)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310" y="339725"/>
            <a:ext cx="7031324" cy="797961"/>
          </a:xfrm>
          <a:prstGeom prst="rect">
            <a:avLst/>
          </a:prstGeom>
        </p:spPr>
        <p:txBody>
          <a:bodyPr vert="horz" wrap="square" lIns="0" tIns="1196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dirty="0"/>
              <a:t>Ретроспектива переговоров</a:t>
            </a:r>
            <a:endParaRPr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5569EA1-B359-8D32-166B-A9FDD97AE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310" y="1370189"/>
            <a:ext cx="7783690" cy="5059186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Завершив любой переговорный процесс, его стоит проанализировать, задав себе несколько вопросов:</a:t>
            </a:r>
          </a:p>
          <a:p>
            <a:pPr marL="360000" indent="-360000">
              <a:lnSpc>
                <a:spcPct val="120000"/>
              </a:lnSpc>
              <a:buFont typeface="Wingdings" pitchFamily="2" charset="2"/>
              <a:buChar char="ü"/>
            </a:pPr>
            <a:r>
              <a:rPr lang="ru-RU" dirty="0"/>
              <a:t>Удалось ли достичь </a:t>
            </a:r>
            <a:r>
              <a:rPr lang="ru-RU" b="1" dirty="0"/>
              <a:t>цели</a:t>
            </a:r>
            <a:r>
              <a:rPr lang="ru-RU" dirty="0"/>
              <a:t>, которая была поставлена?</a:t>
            </a:r>
            <a:br>
              <a:rPr lang="ru-RU" dirty="0"/>
            </a:br>
            <a:r>
              <a:rPr lang="ru-RU" dirty="0"/>
              <a:t>Почему?</a:t>
            </a:r>
          </a:p>
          <a:p>
            <a:pPr marL="360000" indent="-360000">
              <a:lnSpc>
                <a:spcPct val="120000"/>
              </a:lnSpc>
              <a:buFont typeface="Wingdings" pitchFamily="2" charset="2"/>
              <a:buChar char="ü"/>
            </a:pPr>
            <a:r>
              <a:rPr lang="ru-RU" dirty="0"/>
              <a:t>Что получилось </a:t>
            </a:r>
            <a:r>
              <a:rPr lang="ru-RU" b="1" dirty="0"/>
              <a:t>хорошо</a:t>
            </a:r>
            <a:r>
              <a:rPr lang="ru-RU" dirty="0"/>
              <a:t>?</a:t>
            </a:r>
          </a:p>
          <a:p>
            <a:pPr marL="360000" indent="-360000">
              <a:lnSpc>
                <a:spcPct val="120000"/>
              </a:lnSpc>
              <a:buFont typeface="Wingdings" pitchFamily="2" charset="2"/>
              <a:buChar char="ü"/>
            </a:pPr>
            <a:r>
              <a:rPr lang="ru-RU" b="1" dirty="0"/>
              <a:t>Над чем </a:t>
            </a:r>
            <a:r>
              <a:rPr lang="ru-RU" dirty="0"/>
              <a:t>мне как переговорщику стоит </a:t>
            </a:r>
            <a:r>
              <a:rPr lang="ru-RU" b="1" dirty="0"/>
              <a:t>поработать</a:t>
            </a:r>
            <a:r>
              <a:rPr lang="ru-RU" dirty="0"/>
              <a:t>, чтобы следующие переговоры прошли для меня успешнее?</a:t>
            </a:r>
          </a:p>
          <a:p>
            <a:endParaRPr lang="ru-RU" dirty="0"/>
          </a:p>
          <a:p>
            <a:pPr marL="360000" indent="-360000">
              <a:lnSpc>
                <a:spcPct val="120000"/>
              </a:lnSpc>
              <a:buFont typeface="Wingdings" pitchFamily="2" charset="2"/>
              <a:buChar char="ü"/>
            </a:pPr>
            <a:r>
              <a:rPr lang="ru-RU" dirty="0"/>
              <a:t>Было ли решение </a:t>
            </a:r>
            <a:r>
              <a:rPr lang="ru-RU" b="1" dirty="0"/>
              <a:t>взаимовыгодным</a:t>
            </a:r>
            <a:r>
              <a:rPr lang="ru-RU" dirty="0"/>
              <a:t>? Почему?</a:t>
            </a:r>
          </a:p>
          <a:p>
            <a:pPr marL="360000" indent="-360000">
              <a:lnSpc>
                <a:spcPct val="120000"/>
              </a:lnSpc>
              <a:buFont typeface="Wingdings" pitchFamily="2" charset="2"/>
              <a:buChar char="ü"/>
            </a:pPr>
            <a:r>
              <a:rPr lang="ru-RU" dirty="0"/>
              <a:t>Какие </a:t>
            </a:r>
            <a:r>
              <a:rPr lang="ru-RU" b="1" dirty="0"/>
              <a:t>уступки</a:t>
            </a:r>
            <a:r>
              <a:rPr lang="ru-RU" dirty="0"/>
              <a:t> делали стороны? В связи с чем?</a:t>
            </a:r>
          </a:p>
          <a:p>
            <a:pPr marL="360000" indent="-360000">
              <a:lnSpc>
                <a:spcPct val="120000"/>
              </a:lnSpc>
              <a:buFont typeface="Wingdings" pitchFamily="2" charset="2"/>
              <a:buChar char="ü"/>
            </a:pPr>
            <a:r>
              <a:rPr lang="ru-RU" dirty="0"/>
              <a:t>Применяли ли стороны </a:t>
            </a:r>
            <a:r>
              <a:rPr lang="ru-RU" b="1" dirty="0"/>
              <a:t>манипуляции</a:t>
            </a:r>
            <a:r>
              <a:rPr lang="ru-RU" dirty="0"/>
              <a:t>? Если да, то какие?</a:t>
            </a:r>
          </a:p>
          <a:p>
            <a:pPr marL="360000" indent="-360000">
              <a:lnSpc>
                <a:spcPct val="120000"/>
              </a:lnSpc>
              <a:buFont typeface="Wingdings" pitchFamily="2" charset="2"/>
              <a:buChar char="ü"/>
            </a:pPr>
            <a:r>
              <a:rPr lang="ru-RU" dirty="0"/>
              <a:t>Какой </a:t>
            </a:r>
            <a:r>
              <a:rPr lang="ru-RU" b="1" dirty="0"/>
              <a:t>эмоциональный фон </a:t>
            </a:r>
            <a:r>
              <a:rPr lang="ru-RU" dirty="0"/>
              <a:t>был в течение переговоров?</a:t>
            </a: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0BB54F-4069-C261-F62F-BB95B7FDD4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2661" y="1193094"/>
            <a:ext cx="3469339" cy="4471811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24911"/>
            <a:ext cx="10515600" cy="805990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dirty="0"/>
              <a:t>Вывод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04FA4A-88E4-E935-DCFD-46BBEACD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9085" marR="5080" indent="-287020">
              <a:lnSpc>
                <a:spcPts val="3000"/>
              </a:lnSpc>
              <a:spcBef>
                <a:spcPts val="505"/>
              </a:spcBef>
              <a:buSzPct val="64285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Даже самые сложные переговоры могут пройти </a:t>
            </a:r>
            <a:r>
              <a:rPr lang="ru-RU" b="1" dirty="0"/>
              <a:t>успешно</a:t>
            </a:r>
            <a:r>
              <a:rPr lang="ru-RU" dirty="0"/>
              <a:t>, если вы </a:t>
            </a:r>
            <a:r>
              <a:rPr lang="ru-RU" b="1" dirty="0"/>
              <a:t>заранее</a:t>
            </a:r>
            <a:r>
              <a:rPr lang="ru-RU" dirty="0"/>
              <a:t> </a:t>
            </a:r>
            <a:r>
              <a:rPr lang="ru-RU" b="1" dirty="0"/>
              <a:t>подготовились</a:t>
            </a:r>
            <a:r>
              <a:rPr lang="ru-RU" dirty="0"/>
              <a:t> к ним.</a:t>
            </a:r>
          </a:p>
          <a:p>
            <a:pPr marL="299085" marR="894715" indent="-287020">
              <a:lnSpc>
                <a:spcPct val="89700"/>
              </a:lnSpc>
              <a:spcBef>
                <a:spcPts val="2140"/>
              </a:spcBef>
              <a:buSzPct val="64285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От вашего умения </a:t>
            </a:r>
            <a:r>
              <a:rPr lang="ru-RU" b="1" dirty="0"/>
              <a:t>задавать вопросы</a:t>
            </a:r>
            <a:r>
              <a:rPr lang="ru-RU" dirty="0"/>
              <a:t> себе и собеседнику зависит исход вашей </a:t>
            </a:r>
            <a:r>
              <a:rPr lang="ru-RU" b="1" dirty="0"/>
              <a:t>договоренности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C4E6B-6F9C-0157-EAEF-C91E6B27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/>
          <a:lstStyle/>
          <a:p>
            <a:r>
              <a:rPr lang="ru-RU" dirty="0"/>
              <a:t>Манипуляции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EA529C-7F66-A692-E359-9A1CD3015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914"/>
            <a:ext cx="9207500" cy="536076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Давление</a:t>
            </a:r>
          </a:p>
          <a:p>
            <a:pPr lvl="1"/>
            <a:r>
              <a:rPr lang="ru-RU" i="1" dirty="0"/>
              <a:t>У вас есть 2 часа, чтобы представить ваше коммерческое предложение…</a:t>
            </a:r>
          </a:p>
          <a:p>
            <a:r>
              <a:rPr lang="ru-RU" dirty="0"/>
              <a:t>Затягивание времени</a:t>
            </a:r>
          </a:p>
          <a:p>
            <a:pPr lvl="1"/>
            <a:r>
              <a:rPr lang="ru-RU" i="1" dirty="0"/>
              <a:t>Мы оплатим через…</a:t>
            </a:r>
          </a:p>
          <a:p>
            <a:r>
              <a:rPr lang="ru-RU" dirty="0"/>
              <a:t>Логические манипуляции</a:t>
            </a:r>
          </a:p>
          <a:p>
            <a:pPr lvl="1"/>
            <a:r>
              <a:rPr lang="ru-RU" dirty="0"/>
              <a:t>Использование ложных и недоказанных утверждений</a:t>
            </a:r>
          </a:p>
          <a:p>
            <a:pPr lvl="1"/>
            <a:r>
              <a:rPr lang="ru-RU" dirty="0"/>
              <a:t>Апелляция к незнанию (</a:t>
            </a:r>
            <a:r>
              <a:rPr lang="en" dirty="0"/>
              <a:t>argumentum ad ignorantiam)</a:t>
            </a:r>
          </a:p>
          <a:p>
            <a:pPr lvl="1"/>
            <a:r>
              <a:rPr lang="ru-RU" dirty="0"/>
              <a:t>Обращение к авторитету - «</a:t>
            </a:r>
            <a:r>
              <a:rPr lang="en" dirty="0"/>
              <a:t>argumentum ad </a:t>
            </a:r>
            <a:r>
              <a:rPr lang="en-US" noProof="1"/>
              <a:t>verecundiam</a:t>
            </a:r>
            <a:r>
              <a:rPr lang="en" dirty="0"/>
              <a:t>»</a:t>
            </a:r>
          </a:p>
          <a:p>
            <a:pPr lvl="1"/>
            <a:r>
              <a:rPr lang="ru-RU" dirty="0"/>
              <a:t>Подмена понятий</a:t>
            </a:r>
          </a:p>
          <a:p>
            <a:pPr lvl="1"/>
            <a:r>
              <a:rPr lang="ru-RU" dirty="0"/>
              <a:t>Концентрация на частностях</a:t>
            </a:r>
          </a:p>
          <a:p>
            <a:pPr lvl="1"/>
            <a:r>
              <a:rPr lang="ru-RU" dirty="0"/>
              <a:t>«аргумент к тошноте» (</a:t>
            </a:r>
            <a:r>
              <a:rPr lang="en" dirty="0"/>
              <a:t>argumentum ad nauseam)</a:t>
            </a:r>
          </a:p>
          <a:p>
            <a:pPr lvl="1"/>
            <a:r>
              <a:rPr lang="ru-RU" dirty="0"/>
              <a:t>Приписывание утверждений</a:t>
            </a:r>
          </a:p>
          <a:p>
            <a:r>
              <a:rPr lang="ru-RU" dirty="0"/>
              <a:t>С привлечением третьей стороны</a:t>
            </a:r>
          </a:p>
          <a:p>
            <a:pPr lvl="1"/>
            <a:r>
              <a:rPr lang="ru-RU" i="1" dirty="0"/>
              <a:t>Нужно обсудить этот вопрос с бизнес-партнёром / женой</a:t>
            </a:r>
          </a:p>
          <a:p>
            <a:r>
              <a:rPr lang="ru-RU" dirty="0"/>
              <a:t>Дипломатические манипуляции</a:t>
            </a:r>
          </a:p>
          <a:p>
            <a:pPr lvl="1"/>
            <a:r>
              <a:rPr lang="ru-RU" i="1" dirty="0"/>
              <a:t>Вы наш ключевой партнёр…</a:t>
            </a:r>
          </a:p>
        </p:txBody>
      </p:sp>
      <p:pic>
        <p:nvPicPr>
          <p:cNvPr id="17" name="Picture 239">
            <a:extLst>
              <a:ext uri="{FF2B5EF4-FFF2-40B4-BE49-F238E27FC236}">
                <a16:creationId xmlns:a16="http://schemas.microsoft.com/office/drawing/2014/main" id="{320A1540-433A-49D3-E7BA-A97788B6E890}"/>
              </a:ext>
            </a:extLst>
          </p:cNvPr>
          <p:cNvPicPr>
            <a:picLocks noChangeAspect="1" noEditPoint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5097" y="2012950"/>
            <a:ext cx="4006903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76617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324050-0513-A3A6-B644-3A36A77C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36550"/>
            <a:ext cx="10515600" cy="779463"/>
          </a:xfrm>
        </p:spPr>
        <p:txBody>
          <a:bodyPr/>
          <a:lstStyle/>
          <a:p>
            <a:r>
              <a:rPr lang="ru-RU" dirty="0"/>
              <a:t>Техники противодействия манипуляциям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0D5560-48FB-DD1B-6683-69D09246A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299" y="1273175"/>
            <a:ext cx="8075143" cy="524827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ru-RU" dirty="0"/>
              <a:t>Техника бесконечного уточнения</a:t>
            </a:r>
          </a:p>
          <a:p>
            <a:pPr marL="457200" lvl="1" indent="0">
              <a:buNone/>
            </a:pPr>
            <a:r>
              <a:rPr lang="ru-RU" dirty="0"/>
              <a:t>подробное и точное прояснение того, что является мишенью нападающего или манипулятора</a:t>
            </a:r>
          </a:p>
          <a:p>
            <a:pPr>
              <a:lnSpc>
                <a:spcPct val="110000"/>
              </a:lnSpc>
            </a:pPr>
            <a:r>
              <a:rPr lang="ru-RU" dirty="0"/>
              <a:t>Техника внешнего согласия, или наведения тумана</a:t>
            </a:r>
          </a:p>
          <a:p>
            <a:pPr marL="457200" lvl="1" indent="0">
              <a:buNone/>
            </a:pPr>
            <a:r>
              <a:rPr lang="ru-RU" dirty="0"/>
              <a:t>выражение согласия с какой-либо частью высказывания партнёра или с тем, что то, на что он обратил внимание, действительно важно, представляет интерес, заставляет задуматься, содержит в себе ценное рациональное зерно, обогащает наше видение проблемы…</a:t>
            </a:r>
          </a:p>
          <a:p>
            <a:pPr>
              <a:lnSpc>
                <a:spcPct val="100000"/>
              </a:lnSpc>
            </a:pPr>
            <a:r>
              <a:rPr lang="ru-RU" dirty="0"/>
              <a:t>Техника английского профессора</a:t>
            </a:r>
          </a:p>
          <a:p>
            <a:pPr marL="457200" lvl="1" indent="0">
              <a:buNone/>
            </a:pPr>
            <a:r>
              <a:rPr lang="ru-RU" dirty="0"/>
              <a:t>корректное выражение сомнения по поводу того, что выполнение чьих-либо требований действительно не нарушает личных прав адресата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C0231C-AB8C-273F-1D57-DCA3EFE855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4443" y="2220912"/>
            <a:ext cx="3367557" cy="33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728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541BE47-71DE-0A00-454D-C910ADAF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452359"/>
          </a:xfrm>
        </p:spPr>
        <p:txBody>
          <a:bodyPr>
            <a:normAutofit/>
          </a:bodyPr>
          <a:lstStyle/>
          <a:p>
            <a:r>
              <a:rPr lang="ru-RU" sz="5400" dirty="0"/>
              <a:t>Эмоциональный интеллект</a:t>
            </a:r>
            <a:br>
              <a:rPr lang="ru-RU" sz="5400" dirty="0"/>
            </a:br>
            <a:r>
              <a:rPr lang="ru-RU" sz="5400" dirty="0"/>
              <a:t>в переговорах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6E62A9-7928-055B-8E7E-D5E5CD2E4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23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775264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Цель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09E2669-6427-0505-EA43-CC9747994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dirty="0"/>
              <a:t>Чего конкретно я хочу от этих переговоров?</a:t>
            </a:r>
          </a:p>
          <a:p>
            <a:pPr marL="360000" indent="-360000">
              <a:lnSpc>
                <a:spcPct val="100000"/>
              </a:lnSpc>
              <a:spcBef>
                <a:spcPts val="800"/>
              </a:spcBef>
              <a:tabLst>
                <a:tab pos="341630" algn="l"/>
                <a:tab pos="342265" algn="l"/>
              </a:tabLst>
            </a:pPr>
            <a:r>
              <a:rPr lang="en-US" dirty="0"/>
              <a:t>SMART</a:t>
            </a:r>
          </a:p>
          <a:p>
            <a:pPr marL="360000" indent="-360000">
              <a:lnSpc>
                <a:spcPct val="100000"/>
              </a:lnSpc>
              <a:spcBef>
                <a:spcPts val="800"/>
              </a:spcBef>
              <a:tabLst>
                <a:tab pos="341630" algn="l"/>
                <a:tab pos="342265" algn="l"/>
              </a:tabLst>
            </a:pPr>
            <a:r>
              <a:rPr lang="en-US" dirty="0"/>
              <a:t>SMARTER</a:t>
            </a:r>
          </a:p>
          <a:p>
            <a:pPr marL="360000" indent="-360000">
              <a:lnSpc>
                <a:spcPct val="100000"/>
              </a:lnSpc>
              <a:spcBef>
                <a:spcPts val="800"/>
              </a:spcBef>
              <a:tabLst>
                <a:tab pos="341630" algn="l"/>
                <a:tab pos="342265" algn="l"/>
              </a:tabLst>
            </a:pPr>
            <a:r>
              <a:rPr lang="en-US" dirty="0"/>
              <a:t>DUMB</a:t>
            </a:r>
          </a:p>
          <a:p>
            <a:pPr marL="360000" indent="-360000">
              <a:lnSpc>
                <a:spcPct val="100000"/>
              </a:lnSpc>
              <a:spcBef>
                <a:spcPts val="800"/>
              </a:spcBef>
              <a:tabLst>
                <a:tab pos="341630" algn="l"/>
                <a:tab pos="342265" algn="l"/>
              </a:tabLst>
            </a:pPr>
            <a:r>
              <a:rPr lang="en-US" dirty="0"/>
              <a:t>FAST</a:t>
            </a:r>
          </a:p>
          <a:p>
            <a:pPr>
              <a:lnSpc>
                <a:spcPct val="100000"/>
              </a:lnSpc>
            </a:pPr>
            <a:endParaRPr lang="en" dirty="0"/>
          </a:p>
          <a:p>
            <a:pPr marL="360000" marR="5080" indent="-360000">
              <a:lnSpc>
                <a:spcPct val="110000"/>
              </a:lnSpc>
              <a:buFont typeface="Wingdings" pitchFamily="2" charset="2"/>
              <a:buChar char="ü"/>
            </a:pPr>
            <a:r>
              <a:rPr lang="ru-RU" dirty="0"/>
              <a:t>Не важно, какой методологией постановки целей на переговоры вы пользуетесь.</a:t>
            </a:r>
          </a:p>
          <a:p>
            <a:pPr marL="360000" indent="-360000">
              <a:lnSpc>
                <a:spcPct val="110000"/>
              </a:lnSpc>
              <a:buFont typeface="Wingdings" pitchFamily="2" charset="2"/>
              <a:buChar char="ü"/>
            </a:pPr>
            <a:r>
              <a:rPr lang="ru-RU" dirty="0"/>
              <a:t>Главное, чтобы эта самая цель была.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5FBFA9-8C46-F6C8-A242-AEC3AC1A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983" y="0"/>
            <a:ext cx="2571017" cy="3683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876934" y="612365"/>
            <a:ext cx="980235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dirty="0"/>
              <a:t>Что такое эмоциональный интеллект?</a:t>
            </a:r>
          </a:p>
        </p:txBody>
      </p:sp>
      <p:sp>
        <p:nvSpPr>
          <p:cNvPr id="3" name="object 3"/>
          <p:cNvSpPr/>
          <p:nvPr/>
        </p:nvSpPr>
        <p:spPr>
          <a:xfrm>
            <a:off x="2967227" y="1871472"/>
            <a:ext cx="3633470" cy="1554480"/>
          </a:xfrm>
          <a:custGeom>
            <a:avLst/>
            <a:gdLst/>
            <a:ahLst/>
            <a:cxnLst/>
            <a:rect l="l" t="t" r="r" b="b"/>
            <a:pathLst>
              <a:path w="3633470" h="1554479">
                <a:moveTo>
                  <a:pt x="3374136" y="0"/>
                </a:moveTo>
                <a:lnTo>
                  <a:pt x="259080" y="0"/>
                </a:lnTo>
                <a:lnTo>
                  <a:pt x="212498" y="4172"/>
                </a:lnTo>
                <a:lnTo>
                  <a:pt x="168661" y="16203"/>
                </a:lnTo>
                <a:lnTo>
                  <a:pt x="128298" y="35362"/>
                </a:lnTo>
                <a:lnTo>
                  <a:pt x="92140" y="60918"/>
                </a:lnTo>
                <a:lnTo>
                  <a:pt x="60918" y="92140"/>
                </a:lnTo>
                <a:lnTo>
                  <a:pt x="35362" y="128298"/>
                </a:lnTo>
                <a:lnTo>
                  <a:pt x="16203" y="168661"/>
                </a:lnTo>
                <a:lnTo>
                  <a:pt x="4172" y="212498"/>
                </a:lnTo>
                <a:lnTo>
                  <a:pt x="0" y="259079"/>
                </a:lnTo>
                <a:lnTo>
                  <a:pt x="0" y="1295400"/>
                </a:lnTo>
                <a:lnTo>
                  <a:pt x="4172" y="1341981"/>
                </a:lnTo>
                <a:lnTo>
                  <a:pt x="16203" y="1385818"/>
                </a:lnTo>
                <a:lnTo>
                  <a:pt x="35362" y="1426181"/>
                </a:lnTo>
                <a:lnTo>
                  <a:pt x="60918" y="1462339"/>
                </a:lnTo>
                <a:lnTo>
                  <a:pt x="92140" y="1493561"/>
                </a:lnTo>
                <a:lnTo>
                  <a:pt x="128298" y="1519117"/>
                </a:lnTo>
                <a:lnTo>
                  <a:pt x="168661" y="1538276"/>
                </a:lnTo>
                <a:lnTo>
                  <a:pt x="212498" y="1550307"/>
                </a:lnTo>
                <a:lnTo>
                  <a:pt x="259080" y="1554479"/>
                </a:lnTo>
                <a:lnTo>
                  <a:pt x="3374136" y="1554479"/>
                </a:lnTo>
                <a:lnTo>
                  <a:pt x="3420717" y="1550307"/>
                </a:lnTo>
                <a:lnTo>
                  <a:pt x="3464554" y="1538276"/>
                </a:lnTo>
                <a:lnTo>
                  <a:pt x="3504917" y="1519117"/>
                </a:lnTo>
                <a:lnTo>
                  <a:pt x="3541075" y="1493561"/>
                </a:lnTo>
                <a:lnTo>
                  <a:pt x="3572297" y="1462339"/>
                </a:lnTo>
                <a:lnTo>
                  <a:pt x="3597853" y="1426181"/>
                </a:lnTo>
                <a:lnTo>
                  <a:pt x="3617012" y="1385818"/>
                </a:lnTo>
                <a:lnTo>
                  <a:pt x="3629043" y="1341981"/>
                </a:lnTo>
                <a:lnTo>
                  <a:pt x="3633216" y="1295400"/>
                </a:lnTo>
                <a:lnTo>
                  <a:pt x="3633216" y="259079"/>
                </a:lnTo>
                <a:lnTo>
                  <a:pt x="3629043" y="212498"/>
                </a:lnTo>
                <a:lnTo>
                  <a:pt x="3617012" y="168661"/>
                </a:lnTo>
                <a:lnTo>
                  <a:pt x="3597853" y="128298"/>
                </a:lnTo>
                <a:lnTo>
                  <a:pt x="3572297" y="92140"/>
                </a:lnTo>
                <a:lnTo>
                  <a:pt x="3541075" y="60918"/>
                </a:lnTo>
                <a:lnTo>
                  <a:pt x="3504917" y="35362"/>
                </a:lnTo>
                <a:lnTo>
                  <a:pt x="3464554" y="16203"/>
                </a:lnTo>
                <a:lnTo>
                  <a:pt x="3420717" y="4172"/>
                </a:lnTo>
                <a:lnTo>
                  <a:pt x="3374136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60470" y="2414397"/>
            <a:ext cx="204660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b="1" spc="85" dirty="0">
                <a:solidFill>
                  <a:srgbClr val="FFFFFF"/>
                </a:solidFill>
                <a:latin typeface="Arial"/>
                <a:cs typeface="Arial"/>
              </a:rPr>
              <a:t>САМО-</a:t>
            </a:r>
            <a:r>
              <a:rPr sz="1400" b="1" spc="75" dirty="0">
                <a:solidFill>
                  <a:srgbClr val="FFFFFF"/>
                </a:solidFill>
                <a:latin typeface="Arial"/>
                <a:cs typeface="Arial"/>
              </a:rPr>
              <a:t>ОСОЗНАНИЕ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10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spc="90" dirty="0">
                <a:solidFill>
                  <a:srgbClr val="FFFFFF"/>
                </a:solidFill>
                <a:latin typeface="Arial"/>
                <a:cs typeface="Arial"/>
              </a:rPr>
              <a:t>ЗНАНИЕ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СЕБЯ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24471" y="1871472"/>
            <a:ext cx="3633470" cy="1554480"/>
          </a:xfrm>
          <a:custGeom>
            <a:avLst/>
            <a:gdLst/>
            <a:ahLst/>
            <a:cxnLst/>
            <a:rect l="l" t="t" r="r" b="b"/>
            <a:pathLst>
              <a:path w="3633470" h="1554479">
                <a:moveTo>
                  <a:pt x="3374135" y="0"/>
                </a:moveTo>
                <a:lnTo>
                  <a:pt x="259079" y="0"/>
                </a:lnTo>
                <a:lnTo>
                  <a:pt x="212498" y="4172"/>
                </a:lnTo>
                <a:lnTo>
                  <a:pt x="168661" y="16203"/>
                </a:lnTo>
                <a:lnTo>
                  <a:pt x="128298" y="35362"/>
                </a:lnTo>
                <a:lnTo>
                  <a:pt x="92140" y="60918"/>
                </a:lnTo>
                <a:lnTo>
                  <a:pt x="60918" y="92140"/>
                </a:lnTo>
                <a:lnTo>
                  <a:pt x="35362" y="128298"/>
                </a:lnTo>
                <a:lnTo>
                  <a:pt x="16203" y="168661"/>
                </a:lnTo>
                <a:lnTo>
                  <a:pt x="4172" y="212498"/>
                </a:lnTo>
                <a:lnTo>
                  <a:pt x="0" y="259079"/>
                </a:lnTo>
                <a:lnTo>
                  <a:pt x="0" y="1295400"/>
                </a:lnTo>
                <a:lnTo>
                  <a:pt x="4172" y="1341981"/>
                </a:lnTo>
                <a:lnTo>
                  <a:pt x="16203" y="1385818"/>
                </a:lnTo>
                <a:lnTo>
                  <a:pt x="35362" y="1426181"/>
                </a:lnTo>
                <a:lnTo>
                  <a:pt x="60918" y="1462339"/>
                </a:lnTo>
                <a:lnTo>
                  <a:pt x="92140" y="1493561"/>
                </a:lnTo>
                <a:lnTo>
                  <a:pt x="128298" y="1519117"/>
                </a:lnTo>
                <a:lnTo>
                  <a:pt x="168661" y="1538276"/>
                </a:lnTo>
                <a:lnTo>
                  <a:pt x="212498" y="1550307"/>
                </a:lnTo>
                <a:lnTo>
                  <a:pt x="259079" y="1554479"/>
                </a:lnTo>
                <a:lnTo>
                  <a:pt x="3374135" y="1554479"/>
                </a:lnTo>
                <a:lnTo>
                  <a:pt x="3420717" y="1550307"/>
                </a:lnTo>
                <a:lnTo>
                  <a:pt x="3464554" y="1538276"/>
                </a:lnTo>
                <a:lnTo>
                  <a:pt x="3504917" y="1519117"/>
                </a:lnTo>
                <a:lnTo>
                  <a:pt x="3541075" y="1493561"/>
                </a:lnTo>
                <a:lnTo>
                  <a:pt x="3572297" y="1462339"/>
                </a:lnTo>
                <a:lnTo>
                  <a:pt x="3597853" y="1426181"/>
                </a:lnTo>
                <a:lnTo>
                  <a:pt x="3617012" y="1385818"/>
                </a:lnTo>
                <a:lnTo>
                  <a:pt x="3629043" y="1341981"/>
                </a:lnTo>
                <a:lnTo>
                  <a:pt x="3633216" y="1295400"/>
                </a:lnTo>
                <a:lnTo>
                  <a:pt x="3633216" y="259079"/>
                </a:lnTo>
                <a:lnTo>
                  <a:pt x="3629043" y="212498"/>
                </a:lnTo>
                <a:lnTo>
                  <a:pt x="3617012" y="168661"/>
                </a:lnTo>
                <a:lnTo>
                  <a:pt x="3597853" y="128298"/>
                </a:lnTo>
                <a:lnTo>
                  <a:pt x="3572297" y="92140"/>
                </a:lnTo>
                <a:lnTo>
                  <a:pt x="3541075" y="60918"/>
                </a:lnTo>
                <a:lnTo>
                  <a:pt x="3504917" y="35362"/>
                </a:lnTo>
                <a:lnTo>
                  <a:pt x="3464554" y="16203"/>
                </a:lnTo>
                <a:lnTo>
                  <a:pt x="3420717" y="4172"/>
                </a:lnTo>
                <a:lnTo>
                  <a:pt x="337413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24318" y="2414397"/>
            <a:ext cx="203390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85" dirty="0">
                <a:solidFill>
                  <a:srgbClr val="FFFFFF"/>
                </a:solidFill>
                <a:latin typeface="Arial"/>
                <a:cs typeface="Arial"/>
              </a:rPr>
              <a:t>САМО-</a:t>
            </a:r>
            <a:r>
              <a:rPr sz="1400" b="1" spc="75" dirty="0">
                <a:solidFill>
                  <a:srgbClr val="FFFFFF"/>
                </a:solidFill>
                <a:latin typeface="Arial"/>
                <a:cs typeface="Arial"/>
              </a:rPr>
              <a:t>РЕГУЛЯЦИЯ</a:t>
            </a:r>
            <a:r>
              <a:rPr sz="1400" b="1" spc="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10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 marL="45720">
              <a:lnSpc>
                <a:spcPct val="100000"/>
              </a:lnSpc>
            </a:pPr>
            <a:r>
              <a:rPr sz="1400" b="1" spc="85" dirty="0">
                <a:solidFill>
                  <a:srgbClr val="FFFFFF"/>
                </a:solidFill>
                <a:latin typeface="Arial"/>
                <a:cs typeface="Arial"/>
              </a:rPr>
              <a:t>САМО-</a:t>
            </a:r>
            <a:r>
              <a:rPr sz="1400" b="1" spc="80" dirty="0">
                <a:solidFill>
                  <a:srgbClr val="FFFFFF"/>
                </a:solidFill>
                <a:latin typeface="Arial"/>
                <a:cs typeface="Arial"/>
              </a:rPr>
              <a:t>МОТИВАЦИЯ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67227" y="3578352"/>
            <a:ext cx="3633470" cy="1556385"/>
          </a:xfrm>
          <a:custGeom>
            <a:avLst/>
            <a:gdLst/>
            <a:ahLst/>
            <a:cxnLst/>
            <a:rect l="l" t="t" r="r" b="b"/>
            <a:pathLst>
              <a:path w="3633470" h="1556385">
                <a:moveTo>
                  <a:pt x="3373882" y="0"/>
                </a:moveTo>
                <a:lnTo>
                  <a:pt x="259334" y="0"/>
                </a:lnTo>
                <a:lnTo>
                  <a:pt x="212710" y="4177"/>
                </a:lnTo>
                <a:lnTo>
                  <a:pt x="168831" y="16221"/>
                </a:lnTo>
                <a:lnTo>
                  <a:pt x="128429" y="35400"/>
                </a:lnTo>
                <a:lnTo>
                  <a:pt x="92236" y="60982"/>
                </a:lnTo>
                <a:lnTo>
                  <a:pt x="60982" y="92236"/>
                </a:lnTo>
                <a:lnTo>
                  <a:pt x="35400" y="128429"/>
                </a:lnTo>
                <a:lnTo>
                  <a:pt x="16221" y="168831"/>
                </a:lnTo>
                <a:lnTo>
                  <a:pt x="4177" y="212710"/>
                </a:lnTo>
                <a:lnTo>
                  <a:pt x="0" y="259334"/>
                </a:lnTo>
                <a:lnTo>
                  <a:pt x="0" y="1296670"/>
                </a:lnTo>
                <a:lnTo>
                  <a:pt x="4177" y="1343293"/>
                </a:lnTo>
                <a:lnTo>
                  <a:pt x="16221" y="1387172"/>
                </a:lnTo>
                <a:lnTo>
                  <a:pt x="35400" y="1427574"/>
                </a:lnTo>
                <a:lnTo>
                  <a:pt x="60982" y="1463767"/>
                </a:lnTo>
                <a:lnTo>
                  <a:pt x="92236" y="1495021"/>
                </a:lnTo>
                <a:lnTo>
                  <a:pt x="128429" y="1520603"/>
                </a:lnTo>
                <a:lnTo>
                  <a:pt x="168831" y="1539782"/>
                </a:lnTo>
                <a:lnTo>
                  <a:pt x="212710" y="1551826"/>
                </a:lnTo>
                <a:lnTo>
                  <a:pt x="259334" y="1556004"/>
                </a:lnTo>
                <a:lnTo>
                  <a:pt x="3373882" y="1556004"/>
                </a:lnTo>
                <a:lnTo>
                  <a:pt x="3420505" y="1551826"/>
                </a:lnTo>
                <a:lnTo>
                  <a:pt x="3464384" y="1539782"/>
                </a:lnTo>
                <a:lnTo>
                  <a:pt x="3504786" y="1520603"/>
                </a:lnTo>
                <a:lnTo>
                  <a:pt x="3540979" y="1495021"/>
                </a:lnTo>
                <a:lnTo>
                  <a:pt x="3572233" y="1463767"/>
                </a:lnTo>
                <a:lnTo>
                  <a:pt x="3597815" y="1427574"/>
                </a:lnTo>
                <a:lnTo>
                  <a:pt x="3616994" y="1387172"/>
                </a:lnTo>
                <a:lnTo>
                  <a:pt x="3629038" y="1343293"/>
                </a:lnTo>
                <a:lnTo>
                  <a:pt x="3633216" y="1296670"/>
                </a:lnTo>
                <a:lnTo>
                  <a:pt x="3633216" y="259334"/>
                </a:lnTo>
                <a:lnTo>
                  <a:pt x="3629038" y="212710"/>
                </a:lnTo>
                <a:lnTo>
                  <a:pt x="3616994" y="168831"/>
                </a:lnTo>
                <a:lnTo>
                  <a:pt x="3597815" y="128429"/>
                </a:lnTo>
                <a:lnTo>
                  <a:pt x="3572233" y="92236"/>
                </a:lnTo>
                <a:lnTo>
                  <a:pt x="3540979" y="60982"/>
                </a:lnTo>
                <a:lnTo>
                  <a:pt x="3504786" y="35400"/>
                </a:lnTo>
                <a:lnTo>
                  <a:pt x="3464384" y="16221"/>
                </a:lnTo>
                <a:lnTo>
                  <a:pt x="3420505" y="4177"/>
                </a:lnTo>
                <a:lnTo>
                  <a:pt x="337388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32809" y="4015866"/>
            <a:ext cx="270192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90575">
              <a:lnSpc>
                <a:spcPct val="100000"/>
              </a:lnSpc>
              <a:spcBef>
                <a:spcPts val="100"/>
              </a:spcBef>
            </a:pPr>
            <a:r>
              <a:rPr sz="1400" b="1" spc="85" dirty="0">
                <a:solidFill>
                  <a:srgbClr val="FFFFFF"/>
                </a:solidFill>
                <a:latin typeface="Arial"/>
                <a:cs typeface="Arial"/>
              </a:rPr>
              <a:t>ЭМПАТИЯ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105" dirty="0">
                <a:solidFill>
                  <a:srgbClr val="FFFFFF"/>
                </a:solidFill>
                <a:latin typeface="Arial"/>
                <a:cs typeface="Arial"/>
              </a:rPr>
              <a:t>/ </a:t>
            </a:r>
            <a:r>
              <a:rPr sz="1400" b="1" spc="80" dirty="0">
                <a:solidFill>
                  <a:srgbClr val="FFFFFF"/>
                </a:solidFill>
                <a:latin typeface="Arial"/>
                <a:cs typeface="Arial"/>
              </a:rPr>
              <a:t>СОЦИАЛЬНАЯ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60" dirty="0">
                <a:solidFill>
                  <a:srgbClr val="FFFFFF"/>
                </a:solidFill>
                <a:latin typeface="Arial"/>
                <a:cs typeface="Arial"/>
              </a:rPr>
              <a:t>ЧУТКОСТЬ</a:t>
            </a:r>
            <a:r>
              <a:rPr sz="1400" b="1" spc="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105" dirty="0">
                <a:solidFill>
                  <a:srgbClr val="FFFFFF"/>
                </a:solidFill>
                <a:latin typeface="Arial"/>
                <a:cs typeface="Arial"/>
              </a:rPr>
              <a:t>/ </a:t>
            </a:r>
            <a:r>
              <a:rPr sz="1400" b="1" spc="55" dirty="0">
                <a:solidFill>
                  <a:srgbClr val="FFFFFF"/>
                </a:solidFill>
                <a:latin typeface="Arial"/>
                <a:cs typeface="Arial"/>
              </a:rPr>
              <a:t>ПРЕДУСМОТРИТЕЛЬНОСТЬ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24471" y="3578352"/>
            <a:ext cx="3633470" cy="1556385"/>
          </a:xfrm>
          <a:custGeom>
            <a:avLst/>
            <a:gdLst/>
            <a:ahLst/>
            <a:cxnLst/>
            <a:rect l="l" t="t" r="r" b="b"/>
            <a:pathLst>
              <a:path w="3633470" h="1556385">
                <a:moveTo>
                  <a:pt x="3373881" y="0"/>
                </a:moveTo>
                <a:lnTo>
                  <a:pt x="259333" y="0"/>
                </a:lnTo>
                <a:lnTo>
                  <a:pt x="212710" y="4177"/>
                </a:lnTo>
                <a:lnTo>
                  <a:pt x="168831" y="16221"/>
                </a:lnTo>
                <a:lnTo>
                  <a:pt x="128429" y="35400"/>
                </a:lnTo>
                <a:lnTo>
                  <a:pt x="92236" y="60982"/>
                </a:lnTo>
                <a:lnTo>
                  <a:pt x="60982" y="92236"/>
                </a:lnTo>
                <a:lnTo>
                  <a:pt x="35400" y="128429"/>
                </a:lnTo>
                <a:lnTo>
                  <a:pt x="16221" y="168831"/>
                </a:lnTo>
                <a:lnTo>
                  <a:pt x="4177" y="212710"/>
                </a:lnTo>
                <a:lnTo>
                  <a:pt x="0" y="259334"/>
                </a:lnTo>
                <a:lnTo>
                  <a:pt x="0" y="1296670"/>
                </a:lnTo>
                <a:lnTo>
                  <a:pt x="4177" y="1343293"/>
                </a:lnTo>
                <a:lnTo>
                  <a:pt x="16221" y="1387172"/>
                </a:lnTo>
                <a:lnTo>
                  <a:pt x="35400" y="1427574"/>
                </a:lnTo>
                <a:lnTo>
                  <a:pt x="60982" y="1463767"/>
                </a:lnTo>
                <a:lnTo>
                  <a:pt x="92236" y="1495021"/>
                </a:lnTo>
                <a:lnTo>
                  <a:pt x="128429" y="1520603"/>
                </a:lnTo>
                <a:lnTo>
                  <a:pt x="168831" y="1539782"/>
                </a:lnTo>
                <a:lnTo>
                  <a:pt x="212710" y="1551826"/>
                </a:lnTo>
                <a:lnTo>
                  <a:pt x="259333" y="1556004"/>
                </a:lnTo>
                <a:lnTo>
                  <a:pt x="3373881" y="1556004"/>
                </a:lnTo>
                <a:lnTo>
                  <a:pt x="3420505" y="1551826"/>
                </a:lnTo>
                <a:lnTo>
                  <a:pt x="3464384" y="1539782"/>
                </a:lnTo>
                <a:lnTo>
                  <a:pt x="3504786" y="1520603"/>
                </a:lnTo>
                <a:lnTo>
                  <a:pt x="3540979" y="1495021"/>
                </a:lnTo>
                <a:lnTo>
                  <a:pt x="3572233" y="1463767"/>
                </a:lnTo>
                <a:lnTo>
                  <a:pt x="3597815" y="1427574"/>
                </a:lnTo>
                <a:lnTo>
                  <a:pt x="3616994" y="1387172"/>
                </a:lnTo>
                <a:lnTo>
                  <a:pt x="3629038" y="1343293"/>
                </a:lnTo>
                <a:lnTo>
                  <a:pt x="3633216" y="1296670"/>
                </a:lnTo>
                <a:lnTo>
                  <a:pt x="3633216" y="259334"/>
                </a:lnTo>
                <a:lnTo>
                  <a:pt x="3629038" y="212710"/>
                </a:lnTo>
                <a:lnTo>
                  <a:pt x="3616994" y="168831"/>
                </a:lnTo>
                <a:lnTo>
                  <a:pt x="3597815" y="128429"/>
                </a:lnTo>
                <a:lnTo>
                  <a:pt x="3572233" y="92236"/>
                </a:lnTo>
                <a:lnTo>
                  <a:pt x="3540979" y="60982"/>
                </a:lnTo>
                <a:lnTo>
                  <a:pt x="3504786" y="35400"/>
                </a:lnTo>
                <a:lnTo>
                  <a:pt x="3464384" y="16221"/>
                </a:lnTo>
                <a:lnTo>
                  <a:pt x="3420505" y="4177"/>
                </a:lnTo>
                <a:lnTo>
                  <a:pt x="3373881" y="0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64756" y="4122546"/>
            <a:ext cx="31546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85" dirty="0">
                <a:solidFill>
                  <a:srgbClr val="FFFFFF"/>
                </a:solidFill>
                <a:latin typeface="Arial"/>
                <a:cs typeface="Arial"/>
              </a:rPr>
              <a:t>УПРАВЛЕНИЕ</a:t>
            </a: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90" dirty="0">
                <a:solidFill>
                  <a:srgbClr val="FFFFFF"/>
                </a:solidFill>
                <a:latin typeface="Arial"/>
                <a:cs typeface="Arial"/>
              </a:rPr>
              <a:t>ОТНОШЕНИЯМИ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10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1400" b="1" spc="85" dirty="0">
                <a:solidFill>
                  <a:srgbClr val="FFFFFF"/>
                </a:solidFill>
                <a:latin typeface="Arial"/>
                <a:cs typeface="Arial"/>
              </a:rPr>
              <a:t>ВЛИЯНИЕ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114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95" dirty="0">
                <a:solidFill>
                  <a:srgbClr val="FFFFFF"/>
                </a:solidFill>
                <a:latin typeface="Arial"/>
                <a:cs typeface="Arial"/>
              </a:rPr>
              <a:t>ЛЮДЕЙ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15870" y="2734055"/>
            <a:ext cx="171450" cy="1623060"/>
          </a:xfrm>
          <a:custGeom>
            <a:avLst/>
            <a:gdLst/>
            <a:ahLst/>
            <a:cxnLst/>
            <a:rect l="l" t="t" r="r" b="b"/>
            <a:pathLst>
              <a:path w="171450" h="1623060">
                <a:moveTo>
                  <a:pt x="57150" y="1451483"/>
                </a:moveTo>
                <a:lnTo>
                  <a:pt x="0" y="1451483"/>
                </a:lnTo>
                <a:lnTo>
                  <a:pt x="85725" y="1622933"/>
                </a:lnTo>
                <a:lnTo>
                  <a:pt x="157162" y="1480058"/>
                </a:lnTo>
                <a:lnTo>
                  <a:pt x="57150" y="1480058"/>
                </a:lnTo>
                <a:lnTo>
                  <a:pt x="57150" y="1451483"/>
                </a:lnTo>
                <a:close/>
              </a:path>
              <a:path w="171450" h="1623060">
                <a:moveTo>
                  <a:pt x="114300" y="142875"/>
                </a:moveTo>
                <a:lnTo>
                  <a:pt x="57150" y="142875"/>
                </a:lnTo>
                <a:lnTo>
                  <a:pt x="57150" y="1480058"/>
                </a:lnTo>
                <a:lnTo>
                  <a:pt x="114300" y="1480058"/>
                </a:lnTo>
                <a:lnTo>
                  <a:pt x="114300" y="142875"/>
                </a:lnTo>
                <a:close/>
              </a:path>
              <a:path w="171450" h="1623060">
                <a:moveTo>
                  <a:pt x="171450" y="1451483"/>
                </a:moveTo>
                <a:lnTo>
                  <a:pt x="114300" y="1451483"/>
                </a:lnTo>
                <a:lnTo>
                  <a:pt x="114300" y="1480058"/>
                </a:lnTo>
                <a:lnTo>
                  <a:pt x="157162" y="1480058"/>
                </a:lnTo>
                <a:lnTo>
                  <a:pt x="171450" y="1451483"/>
                </a:lnTo>
                <a:close/>
              </a:path>
              <a:path w="171450" h="1623060">
                <a:moveTo>
                  <a:pt x="85725" y="0"/>
                </a:moveTo>
                <a:lnTo>
                  <a:pt x="0" y="171450"/>
                </a:lnTo>
                <a:lnTo>
                  <a:pt x="57150" y="171450"/>
                </a:lnTo>
                <a:lnTo>
                  <a:pt x="57150" y="142875"/>
                </a:lnTo>
                <a:lnTo>
                  <a:pt x="157162" y="142875"/>
                </a:lnTo>
                <a:lnTo>
                  <a:pt x="85725" y="0"/>
                </a:lnTo>
                <a:close/>
              </a:path>
              <a:path w="171450" h="1623060">
                <a:moveTo>
                  <a:pt x="157162" y="142875"/>
                </a:moveTo>
                <a:lnTo>
                  <a:pt x="114300" y="142875"/>
                </a:lnTo>
                <a:lnTo>
                  <a:pt x="114300" y="171450"/>
                </a:lnTo>
                <a:lnTo>
                  <a:pt x="171450" y="171450"/>
                </a:lnTo>
                <a:lnTo>
                  <a:pt x="157162" y="142875"/>
                </a:lnTo>
                <a:close/>
              </a:path>
            </a:pathLst>
          </a:custGeom>
          <a:solidFill>
            <a:srgbClr val="5597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87823" y="5585078"/>
            <a:ext cx="3952875" cy="171450"/>
          </a:xfrm>
          <a:custGeom>
            <a:avLst/>
            <a:gdLst/>
            <a:ahLst/>
            <a:cxnLst/>
            <a:rect l="l" t="t" r="r" b="b"/>
            <a:pathLst>
              <a:path w="3952875" h="171450">
                <a:moveTo>
                  <a:pt x="171450" y="0"/>
                </a:moveTo>
                <a:lnTo>
                  <a:pt x="0" y="85725"/>
                </a:lnTo>
                <a:lnTo>
                  <a:pt x="171450" y="171450"/>
                </a:lnTo>
                <a:lnTo>
                  <a:pt x="171450" y="114300"/>
                </a:lnTo>
                <a:lnTo>
                  <a:pt x="142875" y="114300"/>
                </a:lnTo>
                <a:lnTo>
                  <a:pt x="142875" y="57150"/>
                </a:lnTo>
                <a:lnTo>
                  <a:pt x="171450" y="57150"/>
                </a:lnTo>
                <a:lnTo>
                  <a:pt x="171450" y="0"/>
                </a:lnTo>
                <a:close/>
              </a:path>
              <a:path w="3952875" h="171450">
                <a:moveTo>
                  <a:pt x="3781425" y="0"/>
                </a:moveTo>
                <a:lnTo>
                  <a:pt x="3781425" y="171450"/>
                </a:lnTo>
                <a:lnTo>
                  <a:pt x="3895725" y="114300"/>
                </a:lnTo>
                <a:lnTo>
                  <a:pt x="3810000" y="114300"/>
                </a:lnTo>
                <a:lnTo>
                  <a:pt x="3810000" y="57150"/>
                </a:lnTo>
                <a:lnTo>
                  <a:pt x="3895725" y="57150"/>
                </a:lnTo>
                <a:lnTo>
                  <a:pt x="3781425" y="0"/>
                </a:lnTo>
                <a:close/>
              </a:path>
              <a:path w="3952875" h="171450">
                <a:moveTo>
                  <a:pt x="171450" y="57150"/>
                </a:moveTo>
                <a:lnTo>
                  <a:pt x="142875" y="57150"/>
                </a:lnTo>
                <a:lnTo>
                  <a:pt x="142875" y="114300"/>
                </a:lnTo>
                <a:lnTo>
                  <a:pt x="171450" y="114300"/>
                </a:lnTo>
                <a:lnTo>
                  <a:pt x="171450" y="57150"/>
                </a:lnTo>
                <a:close/>
              </a:path>
              <a:path w="3952875" h="171450">
                <a:moveTo>
                  <a:pt x="3781425" y="57150"/>
                </a:moveTo>
                <a:lnTo>
                  <a:pt x="171450" y="57150"/>
                </a:lnTo>
                <a:lnTo>
                  <a:pt x="171450" y="114300"/>
                </a:lnTo>
                <a:lnTo>
                  <a:pt x="3781425" y="114300"/>
                </a:lnTo>
                <a:lnTo>
                  <a:pt x="3781425" y="57150"/>
                </a:lnTo>
                <a:close/>
              </a:path>
              <a:path w="3952875" h="171450">
                <a:moveTo>
                  <a:pt x="3895725" y="57150"/>
                </a:moveTo>
                <a:lnTo>
                  <a:pt x="3810000" y="57150"/>
                </a:lnTo>
                <a:lnTo>
                  <a:pt x="3810000" y="114300"/>
                </a:lnTo>
                <a:lnTo>
                  <a:pt x="3895725" y="114300"/>
                </a:lnTo>
                <a:lnTo>
                  <a:pt x="3952875" y="85725"/>
                </a:lnTo>
                <a:lnTo>
                  <a:pt x="3895725" y="57150"/>
                </a:lnTo>
                <a:close/>
              </a:path>
            </a:pathLst>
          </a:custGeom>
          <a:solidFill>
            <a:srgbClr val="5597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014854" y="2225421"/>
            <a:ext cx="19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5" dirty="0">
                <a:latin typeface="Arial"/>
                <a:cs typeface="Arial"/>
              </a:rPr>
              <a:t>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05838" y="4543170"/>
            <a:ext cx="942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latin typeface="Arial"/>
                <a:cs typeface="Arial"/>
              </a:rPr>
              <a:t>Другие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17063" y="5539536"/>
            <a:ext cx="1267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95" dirty="0">
                <a:latin typeface="Arial"/>
                <a:cs typeface="Arial"/>
              </a:rPr>
              <a:t>Понимать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30385" y="5551119"/>
            <a:ext cx="1343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70" dirty="0">
                <a:latin typeface="Arial"/>
                <a:cs typeface="Arial"/>
              </a:rPr>
              <a:t>Управлять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8216" y="412217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Что важно в переговорах?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A12B8BB-F405-0773-74A1-43238F5FC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222" y="1286933"/>
            <a:ext cx="8071555" cy="52267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Развивайте:</a:t>
            </a:r>
          </a:p>
          <a:p>
            <a:pPr marL="360000" indent="-360000">
              <a:lnSpc>
                <a:spcPct val="110000"/>
              </a:lnSpc>
              <a:buFont typeface="+mj-lt"/>
              <a:buAutoNum type="arabicPeriod"/>
            </a:pPr>
            <a:r>
              <a:rPr lang="ru-RU" dirty="0">
                <a:solidFill>
                  <a:schemeClr val="accent1"/>
                </a:solidFill>
              </a:rPr>
              <a:t>Уверенность</a:t>
            </a:r>
            <a:br>
              <a:rPr lang="ru-RU" dirty="0"/>
            </a:br>
            <a:r>
              <a:rPr lang="ru-RU" sz="2600" dirty="0"/>
              <a:t>Вопрос при подготовке: «Что мне ещё нужно для уверенности?»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/>
              <a:t>Всё ли у меня есть для проведения успешных переговоров?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/>
              <a:t>Например: Не хватает осознания потребностей другой стороны?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dirty="0">
                <a:solidFill>
                  <a:schemeClr val="accent1"/>
                </a:solidFill>
              </a:rPr>
              <a:t>Свои стратегии </a:t>
            </a:r>
            <a:r>
              <a:rPr lang="ru-RU" sz="2600" dirty="0"/>
              <a:t>(см. следующий слайд)</a:t>
            </a:r>
            <a:br>
              <a:rPr lang="ru-RU" sz="2600" dirty="0"/>
            </a:br>
            <a:r>
              <a:rPr lang="ru-RU" sz="2600" dirty="0"/>
              <a:t>Какая моя? Какие сильные стороны?</a:t>
            </a:r>
            <a:br>
              <a:rPr lang="ru-RU" sz="2600" dirty="0"/>
            </a:br>
            <a:r>
              <a:rPr lang="ru-RU" sz="2600" dirty="0"/>
              <a:t>Как компенсировать слабые?</a:t>
            </a:r>
          </a:p>
          <a:p>
            <a:pPr marL="360000" indent="-360000">
              <a:lnSpc>
                <a:spcPct val="110000"/>
              </a:lnSpc>
              <a:buFont typeface="+mj-lt"/>
              <a:buAutoNum type="arabicPeriod"/>
            </a:pPr>
            <a:r>
              <a:rPr lang="ru-RU" dirty="0">
                <a:solidFill>
                  <a:schemeClr val="accent1"/>
                </a:solidFill>
              </a:rPr>
              <a:t>Осознание себя в моменте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Пауза и глубокий вдох-выдох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Отследить</a:t>
            </a:r>
            <a:r>
              <a:rPr lang="en-US" dirty="0"/>
              <a:t>:</a:t>
            </a:r>
            <a:r>
              <a:rPr lang="ru-RU" dirty="0"/>
              <a:t> «туда-не туда», «что нравится, а что настораживает / смущает»</a:t>
            </a:r>
          </a:p>
          <a:p>
            <a:endParaRPr lang="ru-RU" dirty="0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13EDE33-7EE7-D9F2-6E43-F19B73D25940}"/>
              </a:ext>
            </a:extLst>
          </p:cNvPr>
          <p:cNvSpPr/>
          <p:nvPr/>
        </p:nvSpPr>
        <p:spPr>
          <a:xfrm>
            <a:off x="508000" y="1557867"/>
            <a:ext cx="2810933" cy="161431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Самоосознание /</a:t>
            </a:r>
          </a:p>
          <a:p>
            <a:pPr algn="ctr"/>
            <a:r>
              <a:rPr lang="ru-RU" sz="2400" dirty="0"/>
              <a:t>Знание себя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08301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Стратегии в переговорах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092001" y="5923405"/>
            <a:ext cx="4482844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Достижение своих целей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057730" y="3122171"/>
            <a:ext cx="1056251" cy="269621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 marR="5080">
              <a:lnSpc>
                <a:spcPct val="70000"/>
              </a:lnSpc>
            </a:pPr>
            <a:r>
              <a:rPr sz="3200" dirty="0"/>
              <a:t>Достижение целей второй стороны</a:t>
            </a:r>
          </a:p>
        </p:txBody>
      </p:sp>
      <p:sp>
        <p:nvSpPr>
          <p:cNvPr id="32" name="object 32"/>
          <p:cNvSpPr/>
          <p:nvPr/>
        </p:nvSpPr>
        <p:spPr>
          <a:xfrm>
            <a:off x="7571455" y="5947382"/>
            <a:ext cx="2560320" cy="457200"/>
          </a:xfrm>
          <a:custGeom>
            <a:avLst/>
            <a:gdLst/>
            <a:ahLst/>
            <a:cxnLst/>
            <a:rect l="l" t="t" r="r" b="b"/>
            <a:pathLst>
              <a:path w="2560320" h="457200">
                <a:moveTo>
                  <a:pt x="2331720" y="0"/>
                </a:moveTo>
                <a:lnTo>
                  <a:pt x="2331720" y="114300"/>
                </a:lnTo>
                <a:lnTo>
                  <a:pt x="0" y="114300"/>
                </a:lnTo>
                <a:lnTo>
                  <a:pt x="0" y="342900"/>
                </a:lnTo>
                <a:lnTo>
                  <a:pt x="2331720" y="342900"/>
                </a:lnTo>
                <a:lnTo>
                  <a:pt x="2331720" y="457200"/>
                </a:lnTo>
                <a:lnTo>
                  <a:pt x="2560320" y="228600"/>
                </a:lnTo>
                <a:lnTo>
                  <a:pt x="233172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31975" y="1645920"/>
            <a:ext cx="457200" cy="1341120"/>
          </a:xfrm>
          <a:custGeom>
            <a:avLst/>
            <a:gdLst/>
            <a:ahLst/>
            <a:cxnLst/>
            <a:rect l="l" t="t" r="r" b="b"/>
            <a:pathLst>
              <a:path w="457200" h="1341120">
                <a:moveTo>
                  <a:pt x="228600" y="0"/>
                </a:moveTo>
                <a:lnTo>
                  <a:pt x="0" y="228600"/>
                </a:lnTo>
                <a:lnTo>
                  <a:pt x="114300" y="228600"/>
                </a:lnTo>
                <a:lnTo>
                  <a:pt x="114300" y="1341119"/>
                </a:lnTo>
                <a:lnTo>
                  <a:pt x="342900" y="1341119"/>
                </a:lnTo>
                <a:lnTo>
                  <a:pt x="342900" y="228600"/>
                </a:lnTo>
                <a:lnTo>
                  <a:pt x="4572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4" name="Схема 33">
            <a:extLst>
              <a:ext uri="{FF2B5EF4-FFF2-40B4-BE49-F238E27FC236}">
                <a16:creationId xmlns:a16="http://schemas.microsoft.com/office/drawing/2014/main" id="{488D277D-5F15-F97A-52BE-A66DB8971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8918189"/>
              </p:ext>
            </p:extLst>
          </p:nvPr>
        </p:nvGraphicFramePr>
        <p:xfrm>
          <a:off x="2425954" y="1354226"/>
          <a:ext cx="7992533" cy="444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67827D6-5444-95CB-DE4E-D557055054BA}"/>
              </a:ext>
            </a:extLst>
          </p:cNvPr>
          <p:cNvSpPr txBox="1"/>
          <p:nvPr/>
        </p:nvSpPr>
        <p:spPr>
          <a:xfrm>
            <a:off x="8319911" y="308301"/>
            <a:ext cx="3172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0000"/>
                </a:solidFill>
              </a:rPr>
              <a:t>Какая ваша базовая стратегия?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288" y="299439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Что важно в переговорах?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267CE7B-7703-3C12-5043-C8D1608E6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4756" y="1128889"/>
            <a:ext cx="8545688" cy="5729111"/>
          </a:xfrm>
        </p:spPr>
        <p:txBody>
          <a:bodyPr>
            <a:normAutofit fontScale="70000" lnSpcReduction="20000"/>
          </a:bodyPr>
          <a:lstStyle/>
          <a:p>
            <a:pPr marL="12065" indent="0">
              <a:lnSpc>
                <a:spcPts val="2770"/>
              </a:lnSpc>
              <a:spcBef>
                <a:spcPts val="100"/>
              </a:spcBef>
              <a:buClr>
                <a:srgbClr val="001F5F"/>
              </a:buClr>
              <a:buNone/>
              <a:tabLst>
                <a:tab pos="527685" algn="l"/>
                <a:tab pos="528320" algn="l"/>
              </a:tabLst>
            </a:pPr>
            <a:r>
              <a:rPr lang="ru-RU" dirty="0"/>
              <a:t>Развивайте:</a:t>
            </a:r>
          </a:p>
          <a:p>
            <a:pPr marL="360000" indent="-360000">
              <a:lnSpc>
                <a:spcPct val="120000"/>
              </a:lnSpc>
              <a:spcBef>
                <a:spcPts val="500"/>
              </a:spcBef>
              <a:buClr>
                <a:srgbClr val="001F5F"/>
              </a:buClr>
              <a:buFont typeface="+mj-lt"/>
              <a:buAutoNum type="arabicPeriod"/>
              <a:tabLst>
                <a:tab pos="527685" algn="l"/>
                <a:tab pos="528320" algn="l"/>
              </a:tabLst>
            </a:pPr>
            <a:r>
              <a:rPr lang="ru-RU" sz="3100" dirty="0">
                <a:solidFill>
                  <a:schemeClr val="accent1"/>
                </a:solidFill>
              </a:rPr>
              <a:t>Уверенность</a:t>
            </a:r>
            <a:br>
              <a:rPr lang="ru-RU" dirty="0"/>
            </a:br>
            <a:r>
              <a:rPr lang="ru-RU" dirty="0"/>
              <a:t>Как вы ощущаете уверенность (в теле)?</a:t>
            </a:r>
            <a:br>
              <a:rPr lang="ru-RU" dirty="0"/>
            </a:br>
            <a:r>
              <a:rPr lang="ru-RU" dirty="0"/>
              <a:t>Какой у вас голос, когда вы уверенны?</a:t>
            </a:r>
            <a:br>
              <a:rPr lang="ru-RU" dirty="0"/>
            </a:br>
            <a:r>
              <a:rPr lang="ru-RU" dirty="0"/>
              <a:t>Как я себя ощущал когда в последний раз был уверенным?</a:t>
            </a:r>
            <a:br>
              <a:rPr lang="ru-RU" dirty="0"/>
            </a:br>
            <a:r>
              <a:rPr lang="ru-RU" dirty="0"/>
              <a:t>Как включить уверенность?</a:t>
            </a:r>
          </a:p>
          <a:p>
            <a:pPr marL="360000" indent="-360000">
              <a:lnSpc>
                <a:spcPct val="120000"/>
              </a:lnSpc>
              <a:buClr>
                <a:srgbClr val="001F5F"/>
              </a:buClr>
              <a:buAutoNum type="arabicPeriod" startAt="2"/>
              <a:tabLst>
                <a:tab pos="527685" algn="l"/>
                <a:tab pos="528320" algn="l"/>
              </a:tabLst>
            </a:pPr>
            <a:r>
              <a:rPr lang="ru-RU" sz="3100" dirty="0">
                <a:solidFill>
                  <a:schemeClr val="accent1"/>
                </a:solidFill>
              </a:rPr>
              <a:t>Концентрацию на результате</a:t>
            </a:r>
            <a:br>
              <a:rPr lang="ru-RU" dirty="0"/>
            </a:b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Образ: лодка не раскачивается, а уверенно идёт вперёд.</a:t>
            </a:r>
            <a:br>
              <a:rPr lang="ru-RU" dirty="0"/>
            </a:br>
            <a:r>
              <a:rPr lang="ru-RU" dirty="0"/>
              <a:t>Какие чувства вызывает у меня образ результата?</a:t>
            </a:r>
            <a:br>
              <a:rPr lang="ru-RU" dirty="0"/>
            </a:br>
            <a:r>
              <a:rPr lang="ru-RU" dirty="0"/>
              <a:t>По отношению к проведению этих переговоров у тебя Стремление или Сопротивление (страх, сомнение)?</a:t>
            </a:r>
          </a:p>
          <a:p>
            <a:pPr marL="360000" marR="730250" indent="-360000">
              <a:lnSpc>
                <a:spcPct val="120000"/>
              </a:lnSpc>
              <a:spcBef>
                <a:spcPts val="500"/>
              </a:spcBef>
              <a:buClr>
                <a:srgbClr val="001F5F"/>
              </a:buClr>
              <a:buFont typeface="Arial"/>
              <a:buAutoNum type="arabicPeriod" startAt="3"/>
              <a:tabLst>
                <a:tab pos="527685" algn="l"/>
                <a:tab pos="528320" algn="l"/>
              </a:tabLst>
            </a:pPr>
            <a:r>
              <a:rPr lang="ru-RU" sz="3100" dirty="0">
                <a:solidFill>
                  <a:schemeClr val="accent1"/>
                </a:solidFill>
              </a:rPr>
              <a:t>Управление своими реакциями</a:t>
            </a:r>
            <a:br>
              <a:rPr lang="ru-RU" dirty="0"/>
            </a:br>
            <a:r>
              <a:rPr lang="ru-RU" dirty="0"/>
              <a:t>Это качества тренируется:</a:t>
            </a:r>
            <a:br>
              <a:rPr lang="ru-RU" dirty="0"/>
            </a:br>
            <a:r>
              <a:rPr lang="ru-RU" dirty="0"/>
              <a:t>- Остановиться, замедлиться</a:t>
            </a:r>
            <a:br>
              <a:rPr lang="ru-RU" dirty="0"/>
            </a:br>
            <a:r>
              <a:rPr lang="ru-RU" dirty="0"/>
              <a:t>- Пауза и глубокий вдох-выдох</a:t>
            </a:r>
            <a:br>
              <a:rPr lang="ru-RU" dirty="0"/>
            </a:br>
            <a:r>
              <a:rPr lang="ru-RU" dirty="0"/>
              <a:t>- Натренируйтесь удерживать состояние </a:t>
            </a:r>
            <a:br>
              <a:rPr lang="ru-RU" dirty="0"/>
            </a:br>
            <a:r>
              <a:rPr lang="ru-RU" dirty="0"/>
              <a:t>- Говорите себе слова, которые вам помогут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A412D59E-9646-5136-17D0-EA635DADC9C4}"/>
              </a:ext>
            </a:extLst>
          </p:cNvPr>
          <p:cNvSpPr/>
          <p:nvPr/>
        </p:nvSpPr>
        <p:spPr>
          <a:xfrm>
            <a:off x="282222" y="1557867"/>
            <a:ext cx="2810933" cy="161431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Самомотивация / саморегуляция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734" y="378462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Что важно в переговорах?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84B72DFE-6DE8-C0FE-E683-1F0358305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576" y="1320800"/>
            <a:ext cx="8252178" cy="533964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Развивайте:</a:t>
            </a:r>
          </a:p>
          <a:p>
            <a:pPr marL="360000" indent="-360000">
              <a:lnSpc>
                <a:spcPct val="120000"/>
              </a:lnSpc>
              <a:buFont typeface="+mj-lt"/>
              <a:buAutoNum type="arabicPeriod"/>
            </a:pPr>
            <a:r>
              <a:rPr lang="ru-RU" dirty="0">
                <a:solidFill>
                  <a:schemeClr val="accent1"/>
                </a:solidFill>
              </a:rPr>
              <a:t>Внимательность и заботу</a:t>
            </a:r>
            <a:br>
              <a:rPr lang="ru-RU" dirty="0"/>
            </a:br>
            <a:r>
              <a:rPr lang="ru-RU" sz="2600" dirty="0"/>
              <a:t>Если мы воспринимаем оппонента как врага, то сложно проявить к нему эмпатию и его понять.</a:t>
            </a:r>
            <a:br>
              <a:rPr lang="ru-RU" dirty="0"/>
            </a:br>
            <a:r>
              <a:rPr lang="ru-RU" sz="2600" dirty="0"/>
              <a:t>Упражнение: Если бы этот </a:t>
            </a:r>
            <a:r>
              <a:rPr lang="ru-RU" sz="2600" b="1" dirty="0"/>
              <a:t>человек</a:t>
            </a:r>
            <a:r>
              <a:rPr lang="ru-RU" sz="2600" dirty="0"/>
              <a:t> был вам </a:t>
            </a:r>
            <a:r>
              <a:rPr lang="ru-RU" sz="2600" b="1" dirty="0"/>
              <a:t>дорог и важен</a:t>
            </a:r>
            <a:r>
              <a:rPr lang="ru-RU" sz="2600" dirty="0"/>
              <a:t>, какие его </a:t>
            </a:r>
            <a:r>
              <a:rPr lang="ru-RU" sz="2600" b="1" dirty="0"/>
              <a:t>потребности</a:t>
            </a:r>
            <a:r>
              <a:rPr lang="ru-RU" sz="2600" dirty="0"/>
              <a:t> вы бы заметили?</a:t>
            </a:r>
            <a:endParaRPr lang="ru-RU" dirty="0"/>
          </a:p>
          <a:p>
            <a:pPr marL="360000" indent="-360000">
              <a:lnSpc>
                <a:spcPct val="120000"/>
              </a:lnSpc>
              <a:buFont typeface="+mj-lt"/>
              <a:buAutoNum type="arabicPeriod"/>
            </a:pPr>
            <a:r>
              <a:rPr lang="ru-RU" dirty="0">
                <a:solidFill>
                  <a:schemeClr val="accent1"/>
                </a:solidFill>
              </a:rPr>
              <a:t>Понимание чувств других людей</a:t>
            </a:r>
            <a:br>
              <a:rPr lang="ru-RU" dirty="0"/>
            </a:br>
            <a:r>
              <a:rPr lang="ru-RU" sz="2600" dirty="0"/>
              <a:t>Отслеживайте мимику, позу, интонации.</a:t>
            </a:r>
            <a:br>
              <a:rPr lang="ru-RU" sz="2600" dirty="0"/>
            </a:br>
            <a:r>
              <a:rPr lang="ru-RU" sz="2600" dirty="0"/>
              <a:t>Заметьте, что сами чувствуете, когда чувствуете вместе с человеком (эмпатия)</a:t>
            </a:r>
            <a:br>
              <a:rPr lang="ru-RU" sz="2600" dirty="0"/>
            </a:br>
            <a:r>
              <a:rPr lang="ru-RU" sz="2600" dirty="0"/>
              <a:t>Уточняйте и проговаривайте: </a:t>
            </a:r>
            <a:r>
              <a:rPr lang="ru-RU" sz="2600" i="1" dirty="0"/>
              <a:t>Я правильно понимаю…</a:t>
            </a:r>
            <a:br>
              <a:rPr lang="ru-RU" sz="2600" i="1" dirty="0"/>
            </a:br>
            <a:r>
              <a:rPr lang="ru-RU" sz="2600" i="1" dirty="0"/>
              <a:t>Мне кажется, градус недовольства сейчас вырос, в ответ на что?</a:t>
            </a:r>
          </a:p>
          <a:p>
            <a:pPr marL="360000" indent="-360000">
              <a:lnSpc>
                <a:spcPct val="120000"/>
              </a:lnSpc>
              <a:buFont typeface="+mj-lt"/>
              <a:buAutoNum type="arabicPeriod"/>
            </a:pPr>
            <a:r>
              <a:rPr lang="ru-RU" dirty="0">
                <a:solidFill>
                  <a:schemeClr val="accent1"/>
                </a:solidFill>
              </a:rPr>
              <a:t>«Примеряйте» слова наперед</a:t>
            </a:r>
            <a:br>
              <a:rPr lang="ru-RU" dirty="0"/>
            </a:br>
            <a:r>
              <a:rPr lang="ru-RU" sz="2600" dirty="0"/>
              <a:t>Что могут «триггернуть» эти слова?</a:t>
            </a:r>
            <a:br>
              <a:rPr lang="ru-RU" sz="2600" dirty="0"/>
            </a:br>
            <a:r>
              <a:rPr lang="ru-RU" sz="2600" dirty="0"/>
              <a:t>Именно для этого человека – что важно услышать?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598F0DB-A9B2-4F46-39C7-FE22D07EDD66}"/>
              </a:ext>
            </a:extLst>
          </p:cNvPr>
          <p:cNvSpPr/>
          <p:nvPr/>
        </p:nvSpPr>
        <p:spPr>
          <a:xfrm>
            <a:off x="248353" y="1411112"/>
            <a:ext cx="3124200" cy="161431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Эмпатия </a:t>
            </a:r>
            <a:r>
              <a:rPr lang="ru-RU" sz="2000" dirty="0"/>
              <a:t>(предусмотрительность)</a:t>
            </a:r>
            <a:endParaRPr lang="ru-RU" sz="24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445" y="507687"/>
            <a:ext cx="5451799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Эмоции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BADBBBD-CE84-F9FE-0B55-D09055027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133" y="1362778"/>
            <a:ext cx="6048756" cy="5130097"/>
          </a:xfrm>
        </p:spPr>
        <p:txBody>
          <a:bodyPr>
            <a:normAutofit fontScale="70000" lnSpcReduction="20000"/>
          </a:bodyPr>
          <a:lstStyle/>
          <a:p>
            <a:pPr marL="0" marR="471805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ru-RU" dirty="0"/>
              <a:t>Мозг «запускает» эмоции, когда есть задача удовлетворить какую-то потребность. И у мозга есть «замысел», что именно в этом эмоциональном состоянии проще будет эту потребность удовлетворить.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ru-RU" sz="440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b="1" dirty="0">
                <a:solidFill>
                  <a:srgbClr val="0070C0"/>
                </a:solidFill>
              </a:rPr>
              <a:t>Эмоция – это:</a:t>
            </a:r>
          </a:p>
          <a:p>
            <a:pPr marL="360000" indent="-360000">
              <a:lnSpc>
                <a:spcPct val="120000"/>
              </a:lnSpc>
              <a:spcBef>
                <a:spcPts val="6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ru-RU" dirty="0"/>
              <a:t>Реакция психики на триггер</a:t>
            </a:r>
          </a:p>
          <a:p>
            <a:pPr marL="360000" marR="299085" indent="-360000">
              <a:lnSpc>
                <a:spcPct val="120000"/>
              </a:lnSpc>
              <a:spcBef>
                <a:spcPts val="6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ru-RU" dirty="0"/>
              <a:t>Определенное состояние организма – больше/меньше энергии + определенная модель мышления и поведения</a:t>
            </a:r>
          </a:p>
          <a:p>
            <a:pPr marL="360000" marR="5080" indent="-360000">
              <a:lnSpc>
                <a:spcPct val="120000"/>
              </a:lnSpc>
              <a:spcBef>
                <a:spcPts val="60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ru-RU" dirty="0"/>
              <a:t>Информация о том, что сейчас важно для человека, какие его потребности и желания</a:t>
            </a:r>
          </a:p>
          <a:p>
            <a:pPr marL="360000" indent="-360000">
              <a:lnSpc>
                <a:spcPct val="120000"/>
              </a:lnSpc>
              <a:spcBef>
                <a:spcPts val="6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ru-RU" dirty="0"/>
              <a:t>Эволюционный механизм, управляющий поведением и общением для выживания</a:t>
            </a:r>
          </a:p>
          <a:p>
            <a:endParaRPr lang="ru-RU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3244" y="365125"/>
            <a:ext cx="6048756" cy="619810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505" y="367289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Что важно в переговорах?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7119E848-908A-D9A7-C719-C6ED2D4C4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2317" y="1162755"/>
            <a:ext cx="8166410" cy="5593644"/>
          </a:xfrm>
        </p:spPr>
        <p:txBody>
          <a:bodyPr>
            <a:normAutofit fontScale="92500" lnSpcReduction="20000"/>
          </a:bodyPr>
          <a:lstStyle/>
          <a:p>
            <a:pPr marL="12065" indent="0">
              <a:lnSpc>
                <a:spcPts val="2770"/>
              </a:lnSpc>
              <a:spcBef>
                <a:spcPts val="100"/>
              </a:spcBef>
              <a:buClr>
                <a:srgbClr val="001F5F"/>
              </a:buClr>
              <a:buNone/>
              <a:tabLst>
                <a:tab pos="527685" algn="l"/>
                <a:tab pos="528320" algn="l"/>
              </a:tabLst>
            </a:pPr>
            <a:r>
              <a:rPr lang="ru-RU" dirty="0"/>
              <a:t>Развивайте:</a:t>
            </a:r>
          </a:p>
          <a:p>
            <a:pPr marL="360000" indent="-360000">
              <a:lnSpc>
                <a:spcPct val="120000"/>
              </a:lnSpc>
              <a:spcBef>
                <a:spcPts val="0"/>
              </a:spcBef>
              <a:buClr>
                <a:srgbClr val="001F5F"/>
              </a:buClr>
              <a:buAutoNum type="arabicPeriod"/>
              <a:tabLst>
                <a:tab pos="527685" algn="l"/>
                <a:tab pos="528320" algn="l"/>
              </a:tabLst>
            </a:pPr>
            <a:r>
              <a:rPr lang="ru-RU" dirty="0">
                <a:solidFill>
                  <a:schemeClr val="accent1"/>
                </a:solidFill>
              </a:rPr>
              <a:t>Ясность ожиданий</a:t>
            </a:r>
            <a:br>
              <a:rPr lang="ru-RU" dirty="0"/>
            </a:br>
            <a:r>
              <a:rPr lang="ru-RU" sz="2400" dirty="0"/>
              <a:t>Какие мои ожидания? Какие твои ожидания?</a:t>
            </a:r>
            <a:br>
              <a:rPr lang="ru-RU" sz="2400" dirty="0"/>
            </a:br>
            <a:r>
              <a:rPr lang="ru-RU" sz="2400" dirty="0"/>
              <a:t>Какие мои границы? Какие твои границы?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Clr>
                <a:srgbClr val="001F5F"/>
              </a:buClr>
              <a:tabLst>
                <a:tab pos="527685" algn="l"/>
                <a:tab pos="528320" algn="l"/>
              </a:tabLst>
            </a:pPr>
            <a:r>
              <a:rPr lang="ru-RU" sz="2000" i="1" dirty="0"/>
              <a:t>Для меня это подходит / не подходит. А для тебя?</a:t>
            </a:r>
          </a:p>
          <a:p>
            <a:pPr marL="360000" indent="-360000">
              <a:lnSpc>
                <a:spcPct val="120000"/>
              </a:lnSpc>
              <a:buClr>
                <a:srgbClr val="001F5F"/>
              </a:buClr>
              <a:buAutoNum type="arabicPeriod" startAt="2"/>
              <a:tabLst>
                <a:tab pos="527685" algn="l"/>
                <a:tab pos="528320" algn="l"/>
              </a:tabLst>
            </a:pPr>
            <a:r>
              <a:rPr lang="ru-RU" dirty="0">
                <a:solidFill>
                  <a:schemeClr val="accent1"/>
                </a:solidFill>
              </a:rPr>
              <a:t>Эффективное влияние:</a:t>
            </a:r>
            <a:br>
              <a:rPr lang="ru-RU" dirty="0"/>
            </a:br>
            <a:r>
              <a:rPr lang="ru-RU" sz="2400" dirty="0"/>
              <a:t>Можем начать «продавать»:</a:t>
            </a:r>
            <a:br>
              <a:rPr lang="ru-RU" dirty="0"/>
            </a:br>
            <a:r>
              <a:rPr lang="ru-RU" sz="2400" dirty="0"/>
              <a:t>Вызвать интерес, создать уверенность, заронить сомнение, воодушевить, успокоить...</a:t>
            </a:r>
          </a:p>
          <a:p>
            <a:pPr marL="360000" marR="803910" indent="-360000">
              <a:lnSpc>
                <a:spcPct val="120000"/>
              </a:lnSpc>
              <a:buClr>
                <a:srgbClr val="001F5F"/>
              </a:buClr>
              <a:buFont typeface="Arial"/>
              <a:buAutoNum type="arabicPeriod" startAt="3"/>
              <a:tabLst>
                <a:tab pos="527685" algn="l"/>
                <a:tab pos="528320" algn="l"/>
              </a:tabLst>
            </a:pPr>
            <a:r>
              <a:rPr lang="ru-RU" dirty="0">
                <a:solidFill>
                  <a:schemeClr val="accent1"/>
                </a:solidFill>
              </a:rPr>
              <a:t>Грамотные транзакции:</a:t>
            </a:r>
          </a:p>
          <a:p>
            <a:pPr marR="803910" lvl="1">
              <a:lnSpc>
                <a:spcPct val="120000"/>
              </a:lnSpc>
              <a:spcBef>
                <a:spcPts val="0"/>
              </a:spcBef>
              <a:buClr>
                <a:srgbClr val="001F5F"/>
              </a:buClr>
              <a:tabLst>
                <a:tab pos="527685" algn="l"/>
                <a:tab pos="528320" algn="l"/>
              </a:tabLst>
            </a:pPr>
            <a:r>
              <a:rPr lang="ru-RU" sz="2000" dirty="0"/>
              <a:t>Благодарность, признательность</a:t>
            </a:r>
          </a:p>
          <a:p>
            <a:pPr marR="803910" lvl="1">
              <a:lnSpc>
                <a:spcPct val="120000"/>
              </a:lnSpc>
              <a:spcBef>
                <a:spcPts val="0"/>
              </a:spcBef>
              <a:buClr>
                <a:srgbClr val="001F5F"/>
              </a:buClr>
              <a:tabLst>
                <a:tab pos="527685" algn="l"/>
                <a:tab pos="528320" algn="l"/>
              </a:tabLst>
            </a:pPr>
            <a:r>
              <a:rPr lang="ru-RU" sz="2000" dirty="0"/>
              <a:t>Извинения, заглаживание вины</a:t>
            </a:r>
          </a:p>
          <a:p>
            <a:pPr marR="803910" lvl="1">
              <a:lnSpc>
                <a:spcPct val="120000"/>
              </a:lnSpc>
              <a:spcBef>
                <a:spcPts val="0"/>
              </a:spcBef>
              <a:buClr>
                <a:srgbClr val="001F5F"/>
              </a:buClr>
              <a:tabLst>
                <a:tab pos="527685" algn="l"/>
                <a:tab pos="528320" algn="l"/>
              </a:tabLst>
            </a:pPr>
            <a:r>
              <a:rPr lang="ru-RU" sz="2000" dirty="0"/>
              <a:t>Порадовать, создать праздник</a:t>
            </a:r>
          </a:p>
          <a:p>
            <a:pPr marR="803910" lvl="1">
              <a:lnSpc>
                <a:spcPct val="120000"/>
              </a:lnSpc>
              <a:spcBef>
                <a:spcPts val="0"/>
              </a:spcBef>
              <a:buClr>
                <a:srgbClr val="001F5F"/>
              </a:buClr>
              <a:tabLst>
                <a:tab pos="527685" algn="l"/>
                <a:tab pos="528320" algn="l"/>
              </a:tabLst>
            </a:pPr>
            <a:r>
              <a:rPr lang="ru-RU" sz="2000" dirty="0"/>
              <a:t>Выслушать, выразить понимание</a:t>
            </a:r>
          </a:p>
          <a:p>
            <a:pPr marR="803910" lvl="1">
              <a:lnSpc>
                <a:spcPct val="120000"/>
              </a:lnSpc>
              <a:spcBef>
                <a:spcPts val="0"/>
              </a:spcBef>
              <a:buClr>
                <a:srgbClr val="001F5F"/>
              </a:buClr>
              <a:tabLst>
                <a:tab pos="527685" algn="l"/>
                <a:tab pos="528320" algn="l"/>
              </a:tabLst>
            </a:pPr>
            <a:r>
              <a:rPr lang="ru-RU" sz="2000" dirty="0"/>
              <a:t>Признать неправоту, ошибку, незнание</a:t>
            </a:r>
          </a:p>
          <a:p>
            <a:pPr marR="803910" lvl="1">
              <a:lnSpc>
                <a:spcPct val="120000"/>
              </a:lnSpc>
              <a:spcBef>
                <a:spcPts val="0"/>
              </a:spcBef>
              <a:buClr>
                <a:srgbClr val="001F5F"/>
              </a:buClr>
              <a:tabLst>
                <a:tab pos="527685" algn="l"/>
                <a:tab pos="528320" algn="l"/>
              </a:tabLst>
            </a:pPr>
            <a:r>
              <a:rPr lang="ru-RU" sz="2000" dirty="0"/>
              <a:t>Подчеркнуть свой статус, опыт, влияние</a:t>
            </a:r>
            <a:endParaRPr lang="ru-RU" dirty="0"/>
          </a:p>
        </p:txBody>
      </p:sp>
      <p:sp>
        <p:nvSpPr>
          <p:cNvPr id="6" name="object 6"/>
          <p:cNvSpPr txBox="1"/>
          <p:nvPr/>
        </p:nvSpPr>
        <p:spPr>
          <a:xfrm>
            <a:off x="1423797" y="2231898"/>
            <a:ext cx="2128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85" dirty="0">
                <a:solidFill>
                  <a:srgbClr val="FFFFFF"/>
                </a:solidFill>
                <a:latin typeface="Arial"/>
                <a:cs typeface="Arial"/>
              </a:rPr>
              <a:t>ВЛИЯНИЕ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114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95" dirty="0">
                <a:solidFill>
                  <a:srgbClr val="FFFFFF"/>
                </a:solidFill>
                <a:latin typeface="Arial"/>
                <a:cs typeface="Arial"/>
              </a:rPr>
              <a:t>ЛЮДЕЙ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19D234F3-9BE2-DBE5-6575-3708D1731265}"/>
              </a:ext>
            </a:extLst>
          </p:cNvPr>
          <p:cNvSpPr/>
          <p:nvPr/>
        </p:nvSpPr>
        <p:spPr>
          <a:xfrm>
            <a:off x="473273" y="1475232"/>
            <a:ext cx="2823083" cy="161431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Управление отношениями /</a:t>
            </a:r>
          </a:p>
          <a:p>
            <a:pPr algn="ctr"/>
            <a:r>
              <a:rPr lang="ru-RU" sz="2000" dirty="0"/>
              <a:t>Влияние на людей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6414" y="5749702"/>
            <a:ext cx="6808470" cy="689291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575"/>
              </a:spcBef>
            </a:pPr>
            <a:r>
              <a:rPr lang="ru-RU" b="0" dirty="0">
                <a:latin typeface="+mn-lt"/>
              </a:rPr>
              <a:t>Ваши вопросы?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CEA7BB-A8BA-59BC-2090-F994E80DE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196" y="163315"/>
            <a:ext cx="6497688" cy="54359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2183" y="479482"/>
            <a:ext cx="10515600" cy="673939"/>
          </a:xfrm>
          <a:prstGeom prst="rect">
            <a:avLst/>
          </a:prstGeom>
        </p:spPr>
        <p:txBody>
          <a:bodyPr vert="horz" wrap="square" lIns="0" tIns="57821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Интересы другой стороны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1185CFC-735B-7BAE-4B5D-0DC2F9D0A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83" y="1520950"/>
            <a:ext cx="7351644" cy="4857567"/>
          </a:xfrm>
        </p:spPr>
        <p:txBody>
          <a:bodyPr>
            <a:normAutofit fontScale="92500"/>
          </a:bodyPr>
          <a:lstStyle/>
          <a:p>
            <a:pPr marL="0" marR="5080" indent="0">
              <a:lnSpc>
                <a:spcPts val="3000"/>
              </a:lnSpc>
              <a:buSzPct val="64285"/>
              <a:buNone/>
              <a:tabLst>
                <a:tab pos="297815" algn="l"/>
                <a:tab pos="298450" algn="l"/>
              </a:tabLst>
            </a:pPr>
            <a:r>
              <a:rPr lang="ru-RU" sz="2800" dirty="0"/>
              <a:t>Спросите себя про интересы другой стороны</a:t>
            </a:r>
            <a:endParaRPr lang="ru-RU" dirty="0"/>
          </a:p>
          <a:p>
            <a:pPr marL="360000" marR="5080" indent="-360000">
              <a:lnSpc>
                <a:spcPts val="3000"/>
              </a:lnSpc>
              <a:buSzPct val="64285"/>
              <a:buChar char="●"/>
              <a:tabLst>
                <a:tab pos="297815" algn="l"/>
                <a:tab pos="298450" algn="l"/>
              </a:tabLst>
            </a:pPr>
            <a:r>
              <a:rPr lang="ru-RU" dirty="0"/>
              <a:t>Чего хочет вторая сторона от этих переговоров?</a:t>
            </a:r>
          </a:p>
          <a:p>
            <a:pPr marL="360000" marR="20955" indent="-360000">
              <a:lnSpc>
                <a:spcPts val="3000"/>
              </a:lnSpc>
              <a:buSzPct val="64285"/>
              <a:buChar char="●"/>
              <a:tabLst>
                <a:tab pos="297815" algn="l"/>
                <a:tab pos="298450" algn="l"/>
              </a:tabLst>
            </a:pPr>
            <a:r>
              <a:rPr lang="ru-RU" dirty="0"/>
              <a:t>Каковы ее экономические и социальные цели?</a:t>
            </a:r>
          </a:p>
          <a:p>
            <a:pPr marL="0" marR="20955" indent="0">
              <a:lnSpc>
                <a:spcPts val="3000"/>
              </a:lnSpc>
              <a:buSzPct val="64285"/>
              <a:buNone/>
              <a:tabLst>
                <a:tab pos="297815" algn="l"/>
                <a:tab pos="298450" algn="l"/>
              </a:tabLst>
            </a:pPr>
            <a:endParaRPr lang="ru-RU" dirty="0"/>
          </a:p>
          <a:p>
            <a:pPr marL="0" marR="20955" indent="0">
              <a:lnSpc>
                <a:spcPts val="3000"/>
              </a:lnSpc>
              <a:buSzPct val="64285"/>
              <a:buNone/>
              <a:tabLst>
                <a:tab pos="297815" algn="l"/>
                <a:tab pos="298450" algn="l"/>
              </a:tabLst>
            </a:pPr>
            <a:r>
              <a:rPr lang="ru-RU" dirty="0"/>
              <a:t>Чётко понимаем свои экономические и социальные цели и цели другой стороны.</a:t>
            </a:r>
          </a:p>
          <a:p>
            <a:pPr marL="0" marR="20955" indent="0">
              <a:lnSpc>
                <a:spcPts val="3000"/>
              </a:lnSpc>
              <a:buSzPct val="64285"/>
              <a:buNone/>
              <a:tabLst>
                <a:tab pos="297815" algn="l"/>
                <a:tab pos="298450" algn="l"/>
              </a:tabLst>
            </a:pPr>
            <a:r>
              <a:rPr lang="ru-RU" dirty="0"/>
              <a:t>Ответ на вопрос «зачем»?</a:t>
            </a:r>
          </a:p>
          <a:p>
            <a:pPr marL="0" marR="20955" indent="0">
              <a:lnSpc>
                <a:spcPts val="3000"/>
              </a:lnSpc>
              <a:buSzPct val="64285"/>
              <a:buNone/>
              <a:tabLst>
                <a:tab pos="297815" algn="l"/>
                <a:tab pos="298450" algn="l"/>
              </a:tabLst>
            </a:pPr>
            <a:r>
              <a:rPr lang="ru-RU" i="1" dirty="0"/>
              <a:t>«Хочу больше денег, чтобы купить авто, поскольку семья уже большая и надо всех возить»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2584" y="1520951"/>
            <a:ext cx="3709416" cy="44165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157" y="36489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BATNA</a:t>
            </a:r>
            <a:r>
              <a:rPr lang="ru-RU"/>
              <a:t> / ЛАОС</a:t>
            </a:r>
            <a:endParaRPr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F62689F-E337-D2E2-59AB-5E4DA8098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157" y="1198142"/>
            <a:ext cx="11406808" cy="5385280"/>
          </a:xfrm>
        </p:spPr>
        <p:txBody>
          <a:bodyPr>
            <a:normAutofit fontScale="70000" lnSpcReduction="20000"/>
          </a:bodyPr>
          <a:lstStyle/>
          <a:p>
            <a:pPr marL="12700" marR="217170">
              <a:lnSpc>
                <a:spcPct val="120000"/>
              </a:lnSpc>
              <a:spcBef>
                <a:spcPts val="100"/>
              </a:spcBef>
            </a:pPr>
            <a:r>
              <a:rPr lang="en" sz="3400" b="1" dirty="0"/>
              <a:t>BATNA</a:t>
            </a:r>
            <a:r>
              <a:rPr lang="en" sz="3400" dirty="0"/>
              <a:t> (</a:t>
            </a:r>
            <a:r>
              <a:rPr lang="en-US" sz="3400" dirty="0"/>
              <a:t>Best Alternative To Negotiation Agreement</a:t>
            </a:r>
            <a:r>
              <a:rPr lang="en" sz="3400" dirty="0"/>
              <a:t>) </a:t>
            </a:r>
            <a:r>
              <a:rPr lang="ru-RU" sz="3400" dirty="0"/>
              <a:t>или</a:t>
            </a:r>
          </a:p>
          <a:p>
            <a:pPr marL="12700" marR="217170">
              <a:lnSpc>
                <a:spcPct val="120000"/>
              </a:lnSpc>
              <a:spcBef>
                <a:spcPts val="100"/>
              </a:spcBef>
            </a:pPr>
            <a:r>
              <a:rPr lang="ru-RU" sz="3400" b="1" dirty="0"/>
              <a:t>ЛАОС</a:t>
            </a:r>
            <a:r>
              <a:rPr lang="ru-RU" sz="3400" dirty="0"/>
              <a:t> (Лучшая Альтернатива Обсуждаемому Соглашению)</a:t>
            </a:r>
          </a:p>
          <a:p>
            <a:pPr marL="0" marR="217170" indent="0">
              <a:lnSpc>
                <a:spcPct val="120000"/>
              </a:lnSpc>
              <a:buNone/>
            </a:pPr>
            <a:r>
              <a:rPr lang="ru-RU" sz="3400" dirty="0"/>
              <a:t>— это </a:t>
            </a:r>
            <a:r>
              <a:rPr lang="ru-RU" sz="3400" dirty="0">
                <a:solidFill>
                  <a:schemeClr val="accent5">
                    <a:lumMod val="50000"/>
                  </a:schemeClr>
                </a:solidFill>
              </a:rPr>
              <a:t>наиболее выгодный альтернативный курс действий</a:t>
            </a:r>
            <a:r>
              <a:rPr lang="ru-RU" sz="3400" dirty="0"/>
              <a:t>, который сторона может предпринять, если переговоры не удаются и соглашение не может быть достигнуто.</a:t>
            </a:r>
            <a:endParaRPr lang="ru-RU" sz="4600" dirty="0">
              <a:latin typeface="Arial"/>
              <a:cs typeface="Arial"/>
            </a:endParaRPr>
          </a:p>
          <a:p>
            <a:pPr marL="360000" indent="-360000">
              <a:lnSpc>
                <a:spcPct val="110000"/>
              </a:lnSpc>
            </a:pPr>
            <a:r>
              <a:rPr lang="ru-RU" sz="3400" dirty="0"/>
              <a:t>Какой вариант оптимальный для нас, если не договоримся?</a:t>
            </a:r>
          </a:p>
          <a:p>
            <a:pPr marL="817200" lvl="1" indent="-360000">
              <a:lnSpc>
                <a:spcPct val="110000"/>
              </a:lnSpc>
              <a:spcBef>
                <a:spcPts val="0"/>
              </a:spcBef>
            </a:pPr>
            <a:r>
              <a:rPr lang="ru-RU" sz="2600" dirty="0"/>
              <a:t>Передадим функционал другому сотруднику (есть кем заменить)</a:t>
            </a:r>
          </a:p>
          <a:p>
            <a:pPr marL="817200" lvl="1" indent="-360000">
              <a:lnSpc>
                <a:spcPct val="110000"/>
              </a:lnSpc>
              <a:spcBef>
                <a:spcPts val="0"/>
              </a:spcBef>
            </a:pPr>
            <a:r>
              <a:rPr lang="ru-RU" sz="2600" dirty="0"/>
              <a:t>Пойдём искать другого сотрудника</a:t>
            </a:r>
          </a:p>
          <a:p>
            <a:pPr marL="360000" indent="-360000">
              <a:lnSpc>
                <a:spcPct val="110000"/>
              </a:lnSpc>
            </a:pPr>
            <a:r>
              <a:rPr lang="ru-RU" sz="3400" dirty="0"/>
              <a:t>Какой вариант оптимальный для другой стороны, если не договоримся?</a:t>
            </a:r>
          </a:p>
          <a:p>
            <a:pPr marL="817200" lvl="1" indent="-360000">
              <a:lnSpc>
                <a:spcPct val="110000"/>
              </a:lnSpc>
              <a:spcBef>
                <a:spcPts val="0"/>
              </a:spcBef>
            </a:pPr>
            <a:r>
              <a:rPr lang="ru-RU" sz="2600" dirty="0"/>
              <a:t>Пойдёт искать другую работу</a:t>
            </a:r>
            <a:endParaRPr lang="en-US" sz="2600" dirty="0"/>
          </a:p>
          <a:p>
            <a:pPr marL="817200" lvl="1" indent="-360000">
              <a:lnSpc>
                <a:spcPct val="110000"/>
              </a:lnSpc>
              <a:spcBef>
                <a:spcPts val="0"/>
              </a:spcBef>
            </a:pPr>
            <a:r>
              <a:rPr lang="ru-RU" sz="2600" dirty="0"/>
              <a:t>Уйдёт на другую работу, которую уже нашёл</a:t>
            </a:r>
          </a:p>
          <a:p>
            <a:pPr marL="817200" lvl="1" indent="-360000">
              <a:lnSpc>
                <a:spcPct val="110000"/>
              </a:lnSpc>
              <a:spcBef>
                <a:spcPts val="0"/>
              </a:spcBef>
            </a:pPr>
            <a:r>
              <a:rPr lang="ru-RU" sz="2600" dirty="0"/>
              <a:t>Будет подрабатывать на стороне</a:t>
            </a:r>
          </a:p>
          <a:p>
            <a:pPr marL="0" marR="224154" indent="0">
              <a:lnSpc>
                <a:spcPct val="138900"/>
              </a:lnSpc>
              <a:spcBef>
                <a:spcPts val="100"/>
              </a:spcBef>
              <a:buNone/>
            </a:pPr>
            <a:endParaRPr lang="ru-RU" dirty="0"/>
          </a:p>
          <a:p>
            <a:pPr marL="0" marR="224154" indent="0">
              <a:lnSpc>
                <a:spcPct val="138900"/>
              </a:lnSpc>
              <a:spcBef>
                <a:spcPts val="100"/>
              </a:spcBef>
              <a:buNone/>
            </a:pPr>
            <a:r>
              <a:rPr lang="ru-RU" sz="2600" b="1" dirty="0"/>
              <a:t>Кейс: Ведущий программист просит внеочередную прибавку к жалованию в $1000 в марте, угрожая уходом.</a:t>
            </a:r>
          </a:p>
          <a:p>
            <a:pPr marL="0" marR="5080" indent="0">
              <a:lnSpc>
                <a:spcPct val="138900"/>
              </a:lnSpc>
              <a:spcBef>
                <a:spcPts val="5"/>
              </a:spcBef>
              <a:buNone/>
            </a:pPr>
            <a:r>
              <a:rPr lang="ru-RU" sz="2600" dirty="0"/>
              <a:t>Если мы не уговорим его подождать до ежегодного пересмотра ЗП в декабре, то наш ЛАОС — сделать ведущим программистом сотрудника, которого менторил этот самый ведущий программист последний месяц.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66F359-8FA1-C6AB-DED5-D259958E5E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5733" y="0"/>
            <a:ext cx="3996267" cy="12321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</TotalTime>
  <Words>4776</Words>
  <Application>Microsoft Macintosh PowerPoint</Application>
  <PresentationFormat>Широкоэкранный</PresentationFormat>
  <Paragraphs>646</Paragraphs>
  <Slides>77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77</vt:i4>
      </vt:variant>
    </vt:vector>
  </HeadingPairs>
  <TitlesOfParts>
    <vt:vector size="83" baseType="lpstr">
      <vt:lpstr>Arial</vt:lpstr>
      <vt:lpstr>Calibri</vt:lpstr>
      <vt:lpstr>Calibri Light</vt:lpstr>
      <vt:lpstr>Times New Roman</vt:lpstr>
      <vt:lpstr>Wingdings</vt:lpstr>
      <vt:lpstr>Тема Office</vt:lpstr>
      <vt:lpstr>Переговоры</vt:lpstr>
      <vt:lpstr>Подготовка к переговорам / переговоры</vt:lpstr>
      <vt:lpstr>Что такое переговоры?</vt:lpstr>
      <vt:lpstr>Переговоры для менеджера</vt:lpstr>
      <vt:lpstr>Сильная позиция в переговорах</vt:lpstr>
      <vt:lpstr>Метапозиция</vt:lpstr>
      <vt:lpstr>Цель</vt:lpstr>
      <vt:lpstr>Интересы другой стороны</vt:lpstr>
      <vt:lpstr>BATNA / ЛАОС</vt:lpstr>
      <vt:lpstr>WATNA / ХАОС</vt:lpstr>
      <vt:lpstr>ZOPA</vt:lpstr>
      <vt:lpstr>Визуализация ZOPA</vt:lpstr>
      <vt:lpstr>Поле торга</vt:lpstr>
      <vt:lpstr>Идея Гэвина Кеннеди</vt:lpstr>
      <vt:lpstr>Точка нужды (Point of Need)</vt:lpstr>
      <vt:lpstr>Боль другой стороны</vt:lpstr>
      <vt:lpstr>Алгоритм переговоров</vt:lpstr>
      <vt:lpstr>Метапозиция переговоров</vt:lpstr>
      <vt:lpstr>Шаблон подготовки к переговорам https://clck.ru/34N8Rt</vt:lpstr>
      <vt:lpstr>Портрет партнёра по переговорам</vt:lpstr>
      <vt:lpstr>Управление переговорным процессом</vt:lpstr>
      <vt:lpstr>Установление контакта</vt:lpstr>
      <vt:lpstr>Инициатива и роль ведущего</vt:lpstr>
      <vt:lpstr>3 вида вопросов</vt:lpstr>
      <vt:lpstr>Техника SPIN</vt:lpstr>
      <vt:lpstr>Техника SPIN</vt:lpstr>
      <vt:lpstr>Цель воронки вопросов</vt:lpstr>
      <vt:lpstr>Техника SPIN (пример со страхованием)</vt:lpstr>
      <vt:lpstr>Примеры вопросов для переговоров</vt:lpstr>
      <vt:lpstr>Извлекающие вопросы</vt:lpstr>
      <vt:lpstr>Подготовка вопросов</vt:lpstr>
      <vt:lpstr>Для чего столько вопросов?</vt:lpstr>
      <vt:lpstr>Обычно</vt:lpstr>
      <vt:lpstr>Активное слушание</vt:lpstr>
      <vt:lpstr>Тренировочное задание</vt:lpstr>
      <vt:lpstr>Вывод</vt:lpstr>
      <vt:lpstr>Влияние и контрвлияние</vt:lpstr>
      <vt:lpstr>Влияние</vt:lpstr>
      <vt:lpstr>Когда мы поддаёмся влиянию</vt:lpstr>
      <vt:lpstr>Даниэль Каннеман: 2 системы мышления</vt:lpstr>
      <vt:lpstr>Якорь</vt:lpstr>
      <vt:lpstr>Логроллинг или взаимные уступки</vt:lpstr>
      <vt:lpstr>Ввод условия: «Если, то…»</vt:lpstr>
      <vt:lpstr>Справедливые критерии</vt:lpstr>
      <vt:lpstr>Что еще работает в аргументации</vt:lpstr>
      <vt:lpstr>Благорасположение</vt:lpstr>
      <vt:lpstr>Потлач или взаимный обмен</vt:lpstr>
      <vt:lpstr>Социальное доказательство</vt:lpstr>
      <vt:lpstr>Ссылка на авторитет (Opinion Leader)</vt:lpstr>
      <vt:lpstr>Дефицит или утерянное преимущество</vt:lpstr>
      <vt:lpstr>Последовательность</vt:lpstr>
      <vt:lpstr>Контрастное восприятие</vt:lpstr>
      <vt:lpstr>Общность</vt:lpstr>
      <vt:lpstr>11 техник влияния</vt:lpstr>
      <vt:lpstr>5 подходов к переговорам</vt:lpstr>
      <vt:lpstr>Компромисс?</vt:lpstr>
      <vt:lpstr>Сложные переговоры</vt:lpstr>
      <vt:lpstr>Не согласие / Сопротивление </vt:lpstr>
      <vt:lpstr>Доверие растет за счет</vt:lpstr>
      <vt:lpstr>Сторителлинг</vt:lpstr>
      <vt:lpstr>Возражения</vt:lpstr>
      <vt:lpstr>Техники работы с возражениями</vt:lpstr>
      <vt:lpstr>Торг — обсуждение цены и только цены</vt:lpstr>
      <vt:lpstr>Формат завершения переговоров или фиксации промежуточных результатов</vt:lpstr>
      <vt:lpstr>Ретроспектива переговоров</vt:lpstr>
      <vt:lpstr>Вывод</vt:lpstr>
      <vt:lpstr>Манипуляции</vt:lpstr>
      <vt:lpstr>Техники противодействия манипуляциям</vt:lpstr>
      <vt:lpstr>Эмоциональный интеллект в переговорах</vt:lpstr>
      <vt:lpstr>Что такое эмоциональный интеллект?</vt:lpstr>
      <vt:lpstr>Что важно в переговорах?</vt:lpstr>
      <vt:lpstr>Стратегии в переговорах</vt:lpstr>
      <vt:lpstr>Что важно в переговорах?</vt:lpstr>
      <vt:lpstr>Что важно в переговорах?</vt:lpstr>
      <vt:lpstr>Эмоции</vt:lpstr>
      <vt:lpstr>Что важно в переговорах?</vt:lpstr>
      <vt:lpstr>Ваши 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Переговоры</dc:title>
  <dc:creator>Валерий Студенников</dc:creator>
  <cp:lastModifiedBy>Валерий Студенников</cp:lastModifiedBy>
  <cp:revision>156</cp:revision>
  <dcterms:created xsi:type="dcterms:W3CDTF">2023-05-09T07:32:41Z</dcterms:created>
  <dcterms:modified xsi:type="dcterms:W3CDTF">2023-05-12T14:57:55Z</dcterms:modified>
</cp:coreProperties>
</file>